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2"/>
  </p:notesMasterIdLst>
  <p:handoutMasterIdLst>
    <p:handoutMasterId r:id="rId33"/>
  </p:handoutMasterIdLst>
  <p:sldIdLst>
    <p:sldId id="262" r:id="rId5"/>
    <p:sldId id="256" r:id="rId6"/>
    <p:sldId id="261" r:id="rId7"/>
    <p:sldId id="259" r:id="rId8"/>
    <p:sldId id="263" r:id="rId9"/>
    <p:sldId id="264" r:id="rId10"/>
    <p:sldId id="265" r:id="rId11"/>
    <p:sldId id="266" r:id="rId12"/>
    <p:sldId id="267" r:id="rId13"/>
    <p:sldId id="268" r:id="rId14"/>
    <p:sldId id="279" r:id="rId15"/>
    <p:sldId id="269" r:id="rId16"/>
    <p:sldId id="270" r:id="rId17"/>
    <p:sldId id="274" r:id="rId18"/>
    <p:sldId id="273" r:id="rId19"/>
    <p:sldId id="272" r:id="rId20"/>
    <p:sldId id="280" r:id="rId21"/>
    <p:sldId id="283" r:id="rId22"/>
    <p:sldId id="271" r:id="rId23"/>
    <p:sldId id="282" r:id="rId24"/>
    <p:sldId id="281" r:id="rId25"/>
    <p:sldId id="275" r:id="rId26"/>
    <p:sldId id="285" r:id="rId27"/>
    <p:sldId id="286" r:id="rId28"/>
    <p:sldId id="287" r:id="rId29"/>
    <p:sldId id="278" r:id="rId30"/>
    <p:sldId id="26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udibohra mufaddal" initials="dm" lastIdx="2" clrIdx="0">
    <p:extLst>
      <p:ext uri="{19B8F6BF-5375-455C-9EA6-DF929625EA0E}">
        <p15:presenceInfo xmlns:p15="http://schemas.microsoft.com/office/powerpoint/2012/main" userId="46819b303c4457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dirty="0"/>
            <a:t>Jamali-Collection 	</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Shopping </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Website</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custLinFactNeighborY="507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Jamali-Collection 	</a:t>
          </a:r>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Shopping </a:t>
          </a:r>
        </a:p>
      </dsp:txBody>
      <dsp:txXfrm>
        <a:off x="755666" y="1425575"/>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530923"/>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Website</a:t>
          </a:r>
        </a:p>
      </dsp:txBody>
      <dsp:txXfrm>
        <a:off x="496568" y="2530923"/>
        <a:ext cx="6310391"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2/10/2022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9T18:39:44.4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3058 1,'-2193'2352,"4329"-4643,-5137 5509,5899-6325,-2879 3086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9T18:39:56.9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 0,'-128'908,"237"-1685,-104 747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9T18:40:07.6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1183 1,'-1183'384,"2264"-735,-1056 343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9T18:45:17.97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0 623,'7970'-419,"-4061"216,-15596 815,11642-609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9T18:45:47.9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2557,'5823'-1238,"349"-73,-6138 1303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9T18:46:26.5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5692,'12173'-5677,"-12140"5662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9T18:46:43.5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247 210,'986'-209,"-2192"465,1179-251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9T18:47:03.69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64,'1168'-61,"-1122"59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9T18:47:17.6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517 489,'1400'-273,"-3317"646,4921-957,-2981 580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2/10/2022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21216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31413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2/10/2022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2/10/2022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2/10/2022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2/10/2022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2/10/2022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lanyan.me/vscode-install-latex-workshop/"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makotonoblog.be/installer-mongodb-3-ubuntu-16-04-lts-linux-mint-18/" TargetMode="Externa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7.xml"/><Relationship Id="rId1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hyperlink" Target="https://creativecommons.org/licenses/by-sa/3.0/" TargetMode="External"/><Relationship Id="rId5" Type="http://schemas.openxmlformats.org/officeDocument/2006/relationships/diagramLayout" Target="../diagrams/layout1.xml"/><Relationship Id="rId10" Type="http://schemas.openxmlformats.org/officeDocument/2006/relationships/hyperlink" Target="http://www.adhugger.net/2018/12/03/online-shopping-across-the-eu-easier-from-3-december/" TargetMode="External"/><Relationship Id="rId4" Type="http://schemas.openxmlformats.org/officeDocument/2006/relationships/diagramData" Target="../diagrams/data1.xml"/><Relationship Id="rId9"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pexels.com/photo/ecommerce-online-shopping-tablet-tablets-160032/" TargetMode="External"/><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48106" y="563580"/>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3885865" y="3130370"/>
            <a:ext cx="10993549" cy="895244"/>
          </a:xfrm>
        </p:spPr>
        <p:txBody>
          <a:bodyPr>
            <a:noAutofit/>
          </a:bodyPr>
          <a:lstStyle/>
          <a:p>
            <a:r>
              <a:rPr lang="en-US" sz="6600" b="1" dirty="0">
                <a:solidFill>
                  <a:schemeClr val="bg1"/>
                </a:solidFill>
              </a:rPr>
              <a:t>Welcome</a:t>
            </a:r>
            <a:r>
              <a:rPr lang="en-US" sz="6000" dirty="0">
                <a:solidFill>
                  <a:schemeClr val="bg1"/>
                </a:solidFill>
              </a:rPr>
              <a:t>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805780" y="3992575"/>
            <a:ext cx="10993549" cy="484376"/>
          </a:xfrm>
        </p:spPr>
        <p:txBody>
          <a:bodyPr>
            <a:normAutofit/>
          </a:bodyPr>
          <a:lstStyle/>
          <a:p>
            <a:pPr algn="ctr"/>
            <a:r>
              <a:rPr lang="en-US" sz="2400" b="1" dirty="0">
                <a:solidFill>
                  <a:srgbClr val="7CEBFF"/>
                </a:solidFill>
              </a:rPr>
              <a:t>(E-Commerce website)</a:t>
            </a:r>
          </a:p>
        </p:txBody>
      </p:sp>
    </p:spTree>
    <p:extLst>
      <p:ext uri="{BB962C8B-B14F-4D97-AF65-F5344CB8AC3E}">
        <p14:creationId xmlns:p14="http://schemas.microsoft.com/office/powerpoint/2010/main" val="2753222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3613-9268-436A-8CF2-0232699975A0}"/>
              </a:ext>
            </a:extLst>
          </p:cNvPr>
          <p:cNvSpPr>
            <a:spLocks noGrp="1"/>
          </p:cNvSpPr>
          <p:nvPr>
            <p:ph type="title"/>
          </p:nvPr>
        </p:nvSpPr>
        <p:spPr>
          <a:xfrm>
            <a:off x="581192" y="702156"/>
            <a:ext cx="11029616" cy="1062476"/>
          </a:xfrm>
        </p:spPr>
        <p:txBody>
          <a:bodyPr/>
          <a:lstStyle/>
          <a:p>
            <a:r>
              <a:rPr lang="en-US" dirty="0"/>
              <a:t>Tools used</a:t>
            </a:r>
          </a:p>
        </p:txBody>
      </p:sp>
      <p:sp>
        <p:nvSpPr>
          <p:cNvPr id="3" name="Content Placeholder 2">
            <a:extLst>
              <a:ext uri="{FF2B5EF4-FFF2-40B4-BE49-F238E27FC236}">
                <a16:creationId xmlns:a16="http://schemas.microsoft.com/office/drawing/2014/main" id="{F9332BF3-F36E-4468-981C-D959C6204245}"/>
              </a:ext>
            </a:extLst>
          </p:cNvPr>
          <p:cNvSpPr>
            <a:spLocks noGrp="1"/>
          </p:cNvSpPr>
          <p:nvPr>
            <p:ph idx="1"/>
          </p:nvPr>
        </p:nvSpPr>
        <p:spPr>
          <a:xfrm>
            <a:off x="581193" y="2180497"/>
            <a:ext cx="8434470" cy="2150871"/>
          </a:xfrm>
        </p:spPr>
        <p:txBody>
          <a:bodyPr>
            <a:normAutofit/>
          </a:bodyPr>
          <a:lstStyle/>
          <a:p>
            <a:pPr marL="0" indent="0">
              <a:buNone/>
            </a:pPr>
            <a:r>
              <a:rPr lang="en-US" sz="2000" b="1" dirty="0"/>
              <a:t>	 Vs Code :  its is the text editor of </a:t>
            </a:r>
            <a:r>
              <a:rPr lang="en-US" sz="2000" b="1" dirty="0" err="1"/>
              <a:t>atmost</a:t>
            </a:r>
            <a:r>
              <a:rPr lang="en-US" sz="2000" b="1" dirty="0"/>
              <a:t> all languages I have use it for html, </a:t>
            </a:r>
            <a:r>
              <a:rPr lang="en-US" sz="2000" b="1" dirty="0" err="1"/>
              <a:t>css</a:t>
            </a:r>
            <a:r>
              <a:rPr lang="en-US" sz="2000" b="1" dirty="0"/>
              <a:t>, react, </a:t>
            </a:r>
            <a:r>
              <a:rPr lang="en-US" sz="2000" b="1" dirty="0" err="1"/>
              <a:t>javascript</a:t>
            </a:r>
            <a:r>
              <a:rPr lang="en-US" sz="2000" b="1" dirty="0"/>
              <a:t> </a:t>
            </a:r>
          </a:p>
          <a:p>
            <a:pPr marL="0" indent="0">
              <a:buNone/>
            </a:pPr>
            <a:endParaRPr lang="en-US" dirty="0"/>
          </a:p>
        </p:txBody>
      </p:sp>
      <p:pic>
        <p:nvPicPr>
          <p:cNvPr id="5" name="Picture 4">
            <a:extLst>
              <a:ext uri="{FF2B5EF4-FFF2-40B4-BE49-F238E27FC236}">
                <a16:creationId xmlns:a16="http://schemas.microsoft.com/office/drawing/2014/main" id="{BB8D760B-3981-4F26-8F20-8E1C368C7D9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80955" y="1965542"/>
            <a:ext cx="2229852" cy="2365826"/>
          </a:xfrm>
          <a:prstGeom prst="rect">
            <a:avLst/>
          </a:prstGeom>
        </p:spPr>
      </p:pic>
      <p:pic>
        <p:nvPicPr>
          <p:cNvPr id="8" name="Picture 7">
            <a:extLst>
              <a:ext uri="{FF2B5EF4-FFF2-40B4-BE49-F238E27FC236}">
                <a16:creationId xmlns:a16="http://schemas.microsoft.com/office/drawing/2014/main" id="{6A8F0C2F-586E-4643-BCE8-12C0312D4EB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176083" y="4562200"/>
            <a:ext cx="2547017" cy="1764632"/>
          </a:xfrm>
          <a:prstGeom prst="rect">
            <a:avLst/>
          </a:prstGeom>
        </p:spPr>
      </p:pic>
      <p:sp>
        <p:nvSpPr>
          <p:cNvPr id="11" name="TextBox 10">
            <a:extLst>
              <a:ext uri="{FF2B5EF4-FFF2-40B4-BE49-F238E27FC236}">
                <a16:creationId xmlns:a16="http://schemas.microsoft.com/office/drawing/2014/main" id="{AA9FD5E8-91EB-4653-875C-7BEBD3F81775}"/>
              </a:ext>
            </a:extLst>
          </p:cNvPr>
          <p:cNvSpPr txBox="1"/>
          <p:nvPr/>
        </p:nvSpPr>
        <p:spPr>
          <a:xfrm>
            <a:off x="661402" y="4514073"/>
            <a:ext cx="8209881" cy="967957"/>
          </a:xfrm>
          <a:prstGeom prst="rect">
            <a:avLst/>
          </a:prstGeom>
          <a:noFill/>
        </p:spPr>
        <p:txBody>
          <a:bodyPr wrap="square">
            <a:spAutoFit/>
          </a:bodyPr>
          <a:lstStyle/>
          <a:p>
            <a:pPr marR="36830" lvl="0" fontAlgn="base">
              <a:lnSpc>
                <a:spcPct val="150000"/>
              </a:lnSpc>
              <a:spcBef>
                <a:spcPts val="0"/>
              </a:spcBef>
              <a:spcAft>
                <a:spcPts val="0"/>
              </a:spcAft>
              <a:buClr>
                <a:srgbClr val="66666D"/>
              </a:buClr>
              <a:buSzPts val="1600"/>
            </a:pPr>
            <a:r>
              <a:rPr lang="en-US" sz="20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MongoDB:  mongo on a cloud I use Atlas that is mongo </a:t>
            </a:r>
            <a:r>
              <a:rPr lang="en-US" sz="2000" b="1" u="none" strike="noStrike" dirty="0" err="1">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db</a:t>
            </a:r>
            <a:r>
              <a:rPr lang="en-US" sz="20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part to store data on a cloud</a:t>
            </a:r>
          </a:p>
        </p:txBody>
      </p:sp>
    </p:spTree>
    <p:extLst>
      <p:ext uri="{BB962C8B-B14F-4D97-AF65-F5344CB8AC3E}">
        <p14:creationId xmlns:p14="http://schemas.microsoft.com/office/powerpoint/2010/main" val="2873548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587F-2E76-4060-9304-4C24128F2E24}"/>
              </a:ext>
            </a:extLst>
          </p:cNvPr>
          <p:cNvSpPr>
            <a:spLocks noGrp="1"/>
          </p:cNvSpPr>
          <p:nvPr>
            <p:ph type="title"/>
          </p:nvPr>
        </p:nvSpPr>
        <p:spPr>
          <a:xfrm>
            <a:off x="581191" y="729894"/>
            <a:ext cx="11029616" cy="1013800"/>
          </a:xfrm>
        </p:spPr>
        <p:txBody>
          <a:bodyPr/>
          <a:lstStyle/>
          <a:p>
            <a:r>
              <a:rPr lang="en-US" dirty="0"/>
              <a:t>Front end tech </a:t>
            </a:r>
          </a:p>
        </p:txBody>
      </p:sp>
      <p:sp>
        <p:nvSpPr>
          <p:cNvPr id="3" name="Content Placeholder 2">
            <a:extLst>
              <a:ext uri="{FF2B5EF4-FFF2-40B4-BE49-F238E27FC236}">
                <a16:creationId xmlns:a16="http://schemas.microsoft.com/office/drawing/2014/main" id="{C4C2A948-96EC-4EBA-A0A0-FDE1C7EEBBA3}"/>
              </a:ext>
            </a:extLst>
          </p:cNvPr>
          <p:cNvSpPr>
            <a:spLocks noGrp="1"/>
          </p:cNvSpPr>
          <p:nvPr>
            <p:ph idx="1"/>
          </p:nvPr>
        </p:nvSpPr>
        <p:spPr>
          <a:xfrm>
            <a:off x="597237" y="2721694"/>
            <a:ext cx="11029615" cy="527662"/>
          </a:xfrm>
        </p:spPr>
        <p:txBody>
          <a:bodyPr>
            <a:normAutofit/>
          </a:bodyPr>
          <a:lstStyle/>
          <a:p>
            <a:r>
              <a:rPr lang="en-US" sz="2000" b="1" dirty="0"/>
              <a:t>Html  for structuring website</a:t>
            </a:r>
          </a:p>
        </p:txBody>
      </p:sp>
      <p:sp>
        <p:nvSpPr>
          <p:cNvPr id="4" name="Content Placeholder 2">
            <a:extLst>
              <a:ext uri="{FF2B5EF4-FFF2-40B4-BE49-F238E27FC236}">
                <a16:creationId xmlns:a16="http://schemas.microsoft.com/office/drawing/2014/main" id="{CA95DB11-83FC-430E-97BB-F1401ED511B0}"/>
              </a:ext>
            </a:extLst>
          </p:cNvPr>
          <p:cNvSpPr txBox="1">
            <a:spLocks/>
          </p:cNvSpPr>
          <p:nvPr/>
        </p:nvSpPr>
        <p:spPr>
          <a:xfrm>
            <a:off x="581191" y="1968863"/>
            <a:ext cx="11029615" cy="52766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b="1" dirty="0" err="1"/>
              <a:t>Javascript</a:t>
            </a:r>
            <a:r>
              <a:rPr lang="en-US" sz="2000" b="1" dirty="0"/>
              <a:t> ( with React Framework) </a:t>
            </a:r>
          </a:p>
        </p:txBody>
      </p:sp>
      <p:sp>
        <p:nvSpPr>
          <p:cNvPr id="5" name="Content Placeholder 2">
            <a:extLst>
              <a:ext uri="{FF2B5EF4-FFF2-40B4-BE49-F238E27FC236}">
                <a16:creationId xmlns:a16="http://schemas.microsoft.com/office/drawing/2014/main" id="{2BBA34E6-61D6-4F92-BAF2-39C1D60022AA}"/>
              </a:ext>
            </a:extLst>
          </p:cNvPr>
          <p:cNvSpPr txBox="1">
            <a:spLocks/>
          </p:cNvSpPr>
          <p:nvPr/>
        </p:nvSpPr>
        <p:spPr>
          <a:xfrm>
            <a:off x="597237" y="4257782"/>
            <a:ext cx="11029615" cy="52766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b="1" dirty="0"/>
              <a:t>Material Ui icons to give some icons where it needed</a:t>
            </a:r>
          </a:p>
        </p:txBody>
      </p:sp>
      <p:sp>
        <p:nvSpPr>
          <p:cNvPr id="6" name="Content Placeholder 2">
            <a:extLst>
              <a:ext uri="{FF2B5EF4-FFF2-40B4-BE49-F238E27FC236}">
                <a16:creationId xmlns:a16="http://schemas.microsoft.com/office/drawing/2014/main" id="{4CA2987E-1361-4373-B902-EF5234A72CD3}"/>
              </a:ext>
            </a:extLst>
          </p:cNvPr>
          <p:cNvSpPr txBox="1">
            <a:spLocks/>
          </p:cNvSpPr>
          <p:nvPr/>
        </p:nvSpPr>
        <p:spPr>
          <a:xfrm>
            <a:off x="597237" y="3489738"/>
            <a:ext cx="11029615" cy="52766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b="1" dirty="0" err="1"/>
              <a:t>Css</a:t>
            </a:r>
            <a:r>
              <a:rPr lang="en-US" sz="2000" b="1" dirty="0"/>
              <a:t> to give style in webpage</a:t>
            </a:r>
          </a:p>
        </p:txBody>
      </p:sp>
    </p:spTree>
    <p:extLst>
      <p:ext uri="{BB962C8B-B14F-4D97-AF65-F5344CB8AC3E}">
        <p14:creationId xmlns:p14="http://schemas.microsoft.com/office/powerpoint/2010/main" val="1851179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7A1B-E4E9-404E-BABD-6F95203B4690}"/>
              </a:ext>
            </a:extLst>
          </p:cNvPr>
          <p:cNvSpPr>
            <a:spLocks noGrp="1"/>
          </p:cNvSpPr>
          <p:nvPr>
            <p:ph type="title"/>
          </p:nvPr>
        </p:nvSpPr>
        <p:spPr/>
        <p:txBody>
          <a:bodyPr/>
          <a:lstStyle/>
          <a:p>
            <a:r>
              <a:rPr lang="en-US" dirty="0"/>
              <a:t>Back end tech</a:t>
            </a:r>
          </a:p>
        </p:txBody>
      </p:sp>
      <p:sp>
        <p:nvSpPr>
          <p:cNvPr id="3" name="Content Placeholder 2">
            <a:extLst>
              <a:ext uri="{FF2B5EF4-FFF2-40B4-BE49-F238E27FC236}">
                <a16:creationId xmlns:a16="http://schemas.microsoft.com/office/drawing/2014/main" id="{2E86D080-6E20-4B30-B048-5DC0B2988500}"/>
              </a:ext>
            </a:extLst>
          </p:cNvPr>
          <p:cNvSpPr>
            <a:spLocks noGrp="1"/>
          </p:cNvSpPr>
          <p:nvPr>
            <p:ph idx="1"/>
          </p:nvPr>
        </p:nvSpPr>
        <p:spPr>
          <a:xfrm>
            <a:off x="581192" y="2180497"/>
            <a:ext cx="11029615" cy="867504"/>
          </a:xfrm>
        </p:spPr>
        <p:txBody>
          <a:bodyPr/>
          <a:lstStyle/>
          <a:p>
            <a:r>
              <a:rPr lang="en-US" dirty="0"/>
              <a:t> Node.js for server site programming with </a:t>
            </a:r>
            <a:r>
              <a:rPr lang="en-US" dirty="0" err="1"/>
              <a:t>npm</a:t>
            </a:r>
            <a:r>
              <a:rPr lang="en-US" dirty="0"/>
              <a:t> package  manager</a:t>
            </a:r>
          </a:p>
        </p:txBody>
      </p:sp>
      <p:sp>
        <p:nvSpPr>
          <p:cNvPr id="4" name="Content Placeholder 2">
            <a:extLst>
              <a:ext uri="{FF2B5EF4-FFF2-40B4-BE49-F238E27FC236}">
                <a16:creationId xmlns:a16="http://schemas.microsoft.com/office/drawing/2014/main" id="{0471BFEC-CD64-488E-BEFC-15D50130AB14}"/>
              </a:ext>
            </a:extLst>
          </p:cNvPr>
          <p:cNvSpPr txBox="1">
            <a:spLocks/>
          </p:cNvSpPr>
          <p:nvPr/>
        </p:nvSpPr>
        <p:spPr>
          <a:xfrm>
            <a:off x="581192" y="3123026"/>
            <a:ext cx="11029615" cy="52766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Expresse.js  for routine </a:t>
            </a:r>
          </a:p>
        </p:txBody>
      </p:sp>
      <p:sp>
        <p:nvSpPr>
          <p:cNvPr id="5" name="Content Placeholder 2">
            <a:extLst>
              <a:ext uri="{FF2B5EF4-FFF2-40B4-BE49-F238E27FC236}">
                <a16:creationId xmlns:a16="http://schemas.microsoft.com/office/drawing/2014/main" id="{61E2760C-835C-4B72-A1AB-BC747D9B2F91}"/>
              </a:ext>
            </a:extLst>
          </p:cNvPr>
          <p:cNvSpPr txBox="1">
            <a:spLocks/>
          </p:cNvSpPr>
          <p:nvPr/>
        </p:nvSpPr>
        <p:spPr>
          <a:xfrm>
            <a:off x="292432" y="4706012"/>
            <a:ext cx="11029615" cy="52766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US" dirty="0" err="1"/>
              <a:t>Mongodb</a:t>
            </a:r>
            <a:r>
              <a:rPr lang="en-US" dirty="0"/>
              <a:t> for storage</a:t>
            </a:r>
          </a:p>
        </p:txBody>
      </p:sp>
      <p:sp>
        <p:nvSpPr>
          <p:cNvPr id="6" name="Content Placeholder 2">
            <a:extLst>
              <a:ext uri="{FF2B5EF4-FFF2-40B4-BE49-F238E27FC236}">
                <a16:creationId xmlns:a16="http://schemas.microsoft.com/office/drawing/2014/main" id="{46B3D37D-C655-4FC5-BAF0-FF2CFC52201D}"/>
              </a:ext>
            </a:extLst>
          </p:cNvPr>
          <p:cNvSpPr txBox="1">
            <a:spLocks/>
          </p:cNvSpPr>
          <p:nvPr/>
        </p:nvSpPr>
        <p:spPr>
          <a:xfrm>
            <a:off x="581191" y="3839494"/>
            <a:ext cx="11029615" cy="52766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Express validator for validation form</a:t>
            </a:r>
          </a:p>
        </p:txBody>
      </p:sp>
      <p:sp>
        <p:nvSpPr>
          <p:cNvPr id="7" name="Content Placeholder 2">
            <a:extLst>
              <a:ext uri="{FF2B5EF4-FFF2-40B4-BE49-F238E27FC236}">
                <a16:creationId xmlns:a16="http://schemas.microsoft.com/office/drawing/2014/main" id="{0494BCBC-32D0-4177-ADCE-1804A4ECFC79}"/>
              </a:ext>
            </a:extLst>
          </p:cNvPr>
          <p:cNvSpPr txBox="1">
            <a:spLocks/>
          </p:cNvSpPr>
          <p:nvPr/>
        </p:nvSpPr>
        <p:spPr>
          <a:xfrm>
            <a:off x="581191" y="5492443"/>
            <a:ext cx="11029615" cy="52766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Firebase for hosting site on internet</a:t>
            </a:r>
          </a:p>
        </p:txBody>
      </p:sp>
    </p:spTree>
    <p:extLst>
      <p:ext uri="{BB962C8B-B14F-4D97-AF65-F5344CB8AC3E}">
        <p14:creationId xmlns:p14="http://schemas.microsoft.com/office/powerpoint/2010/main" val="2855833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236F-2C1E-4DB2-A11B-1CF73526BEE3}"/>
              </a:ext>
            </a:extLst>
          </p:cNvPr>
          <p:cNvSpPr>
            <a:spLocks noGrp="1"/>
          </p:cNvSpPr>
          <p:nvPr>
            <p:ph type="title"/>
          </p:nvPr>
        </p:nvSpPr>
        <p:spPr/>
        <p:txBody>
          <a:bodyPr/>
          <a:lstStyle/>
          <a:p>
            <a:r>
              <a:rPr lang="en-US" dirty="0"/>
              <a:t>Project description </a:t>
            </a:r>
          </a:p>
        </p:txBody>
      </p:sp>
      <p:sp>
        <p:nvSpPr>
          <p:cNvPr id="7" name="Content Placeholder 2">
            <a:extLst>
              <a:ext uri="{FF2B5EF4-FFF2-40B4-BE49-F238E27FC236}">
                <a16:creationId xmlns:a16="http://schemas.microsoft.com/office/drawing/2014/main" id="{867A715B-C845-4BE8-9142-E400A25FAFE0}"/>
              </a:ext>
            </a:extLst>
          </p:cNvPr>
          <p:cNvSpPr txBox="1">
            <a:spLocks/>
          </p:cNvSpPr>
          <p:nvPr/>
        </p:nvSpPr>
        <p:spPr>
          <a:xfrm>
            <a:off x="918505" y="2005263"/>
            <a:ext cx="9905999" cy="1556084"/>
          </a:xfrm>
          <a:prstGeom prst="rect">
            <a:avLst/>
          </a:prstGeom>
          <a:ln>
            <a:solidFill>
              <a:schemeClr val="accent3"/>
            </a:solidFill>
          </a:ln>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This Project build in </a:t>
            </a:r>
            <a:r>
              <a:rPr lang="en-IN" dirty="0"/>
              <a:t>three</a:t>
            </a:r>
            <a:r>
              <a:rPr lang="en-US" dirty="0"/>
              <a:t> Module Which are as</a:t>
            </a:r>
          </a:p>
        </p:txBody>
      </p:sp>
      <p:sp>
        <p:nvSpPr>
          <p:cNvPr id="8" name="Terminator 3">
            <a:extLst>
              <a:ext uri="{FF2B5EF4-FFF2-40B4-BE49-F238E27FC236}">
                <a16:creationId xmlns:a16="http://schemas.microsoft.com/office/drawing/2014/main" id="{2C32B2BA-8803-439E-9E86-367BE9DDFF68}"/>
              </a:ext>
            </a:extLst>
          </p:cNvPr>
          <p:cNvSpPr/>
          <p:nvPr/>
        </p:nvSpPr>
        <p:spPr>
          <a:xfrm>
            <a:off x="4507878" y="3561347"/>
            <a:ext cx="2727251" cy="1013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Jamali-Collection </a:t>
            </a:r>
          </a:p>
        </p:txBody>
      </p:sp>
      <p:cxnSp>
        <p:nvCxnSpPr>
          <p:cNvPr id="9" name="Straight Arrow Connector 8">
            <a:extLst>
              <a:ext uri="{FF2B5EF4-FFF2-40B4-BE49-F238E27FC236}">
                <a16:creationId xmlns:a16="http://schemas.microsoft.com/office/drawing/2014/main" id="{540D07A6-7921-4A95-9F3C-D2D8AFC98E8F}"/>
              </a:ext>
            </a:extLst>
          </p:cNvPr>
          <p:cNvCxnSpPr>
            <a:cxnSpLocks/>
            <a:stCxn id="10" idx="0"/>
          </p:cNvCxnSpPr>
          <p:nvPr/>
        </p:nvCxnSpPr>
        <p:spPr>
          <a:xfrm flipV="1">
            <a:off x="3593478" y="4331412"/>
            <a:ext cx="1121264" cy="816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rminator 4">
            <a:extLst>
              <a:ext uri="{FF2B5EF4-FFF2-40B4-BE49-F238E27FC236}">
                <a16:creationId xmlns:a16="http://schemas.microsoft.com/office/drawing/2014/main" id="{D4601537-CE83-4274-8F90-BF649A4D7C99}"/>
              </a:ext>
            </a:extLst>
          </p:cNvPr>
          <p:cNvSpPr/>
          <p:nvPr/>
        </p:nvSpPr>
        <p:spPr>
          <a:xfrm>
            <a:off x="2679078" y="5147960"/>
            <a:ext cx="1828800" cy="59177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Admin</a:t>
            </a:r>
            <a:endParaRPr lang="en-US" dirty="0"/>
          </a:p>
        </p:txBody>
      </p:sp>
      <p:cxnSp>
        <p:nvCxnSpPr>
          <p:cNvPr id="11" name="Straight Arrow Connector 10">
            <a:extLst>
              <a:ext uri="{FF2B5EF4-FFF2-40B4-BE49-F238E27FC236}">
                <a16:creationId xmlns:a16="http://schemas.microsoft.com/office/drawing/2014/main" id="{E7506260-BCE7-4649-8CFC-382D02C0407E}"/>
              </a:ext>
            </a:extLst>
          </p:cNvPr>
          <p:cNvCxnSpPr>
            <a:cxnSpLocks/>
            <a:stCxn id="8" idx="2"/>
          </p:cNvCxnSpPr>
          <p:nvPr/>
        </p:nvCxnSpPr>
        <p:spPr>
          <a:xfrm flipH="1">
            <a:off x="5871503" y="4575147"/>
            <a:ext cx="1" cy="5422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rminator 5">
            <a:extLst>
              <a:ext uri="{FF2B5EF4-FFF2-40B4-BE49-F238E27FC236}">
                <a16:creationId xmlns:a16="http://schemas.microsoft.com/office/drawing/2014/main" id="{0FBD336B-2437-4C87-8D1A-5FB5EA3C2B51}"/>
              </a:ext>
            </a:extLst>
          </p:cNvPr>
          <p:cNvSpPr/>
          <p:nvPr/>
        </p:nvSpPr>
        <p:spPr>
          <a:xfrm>
            <a:off x="4957103" y="5117431"/>
            <a:ext cx="1828800" cy="62230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Seller</a:t>
            </a:r>
          </a:p>
        </p:txBody>
      </p:sp>
      <p:sp>
        <p:nvSpPr>
          <p:cNvPr id="18" name="Terminator 6">
            <a:extLst>
              <a:ext uri="{FF2B5EF4-FFF2-40B4-BE49-F238E27FC236}">
                <a16:creationId xmlns:a16="http://schemas.microsoft.com/office/drawing/2014/main" id="{F630CE5B-9571-4595-B489-9AC006548F57}"/>
              </a:ext>
            </a:extLst>
          </p:cNvPr>
          <p:cNvSpPr/>
          <p:nvPr/>
        </p:nvSpPr>
        <p:spPr>
          <a:xfrm>
            <a:off x="7235128" y="5102166"/>
            <a:ext cx="1828800" cy="62230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r>
              <a:rPr lang="en-IN" dirty="0"/>
              <a:t> </a:t>
            </a:r>
            <a:endParaRPr lang="en-US" dirty="0"/>
          </a:p>
        </p:txBody>
      </p:sp>
      <p:cxnSp>
        <p:nvCxnSpPr>
          <p:cNvPr id="19" name="Straight Arrow Connector 18">
            <a:extLst>
              <a:ext uri="{FF2B5EF4-FFF2-40B4-BE49-F238E27FC236}">
                <a16:creationId xmlns:a16="http://schemas.microsoft.com/office/drawing/2014/main" id="{5DFE8355-CF74-4B92-BE71-AE0CA40F8CC9}"/>
              </a:ext>
            </a:extLst>
          </p:cNvPr>
          <p:cNvCxnSpPr>
            <a:cxnSpLocks/>
            <a:endCxn id="18" idx="0"/>
          </p:cNvCxnSpPr>
          <p:nvPr/>
        </p:nvCxnSpPr>
        <p:spPr>
          <a:xfrm>
            <a:off x="7073681" y="4321858"/>
            <a:ext cx="1075847" cy="7803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398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E257-BBBA-4DB9-82E3-BA1EA81F2BCA}"/>
              </a:ext>
            </a:extLst>
          </p:cNvPr>
          <p:cNvSpPr>
            <a:spLocks noGrp="1"/>
          </p:cNvSpPr>
          <p:nvPr>
            <p:ph type="title"/>
          </p:nvPr>
        </p:nvSpPr>
        <p:spPr/>
        <p:txBody>
          <a:bodyPr/>
          <a:lstStyle/>
          <a:p>
            <a:r>
              <a:rPr lang="en-US" dirty="0"/>
              <a:t>Data base</a:t>
            </a:r>
          </a:p>
        </p:txBody>
      </p:sp>
      <p:pic>
        <p:nvPicPr>
          <p:cNvPr id="5" name="Content Placeholder 4">
            <a:extLst>
              <a:ext uri="{FF2B5EF4-FFF2-40B4-BE49-F238E27FC236}">
                <a16:creationId xmlns:a16="http://schemas.microsoft.com/office/drawing/2014/main" id="{654AEAA1-1C53-42EC-A12E-5F19083E8090}"/>
              </a:ext>
            </a:extLst>
          </p:cNvPr>
          <p:cNvPicPr>
            <a:picLocks noGrp="1" noChangeAspect="1"/>
          </p:cNvPicPr>
          <p:nvPr>
            <p:ph idx="1"/>
          </p:nvPr>
        </p:nvPicPr>
        <p:blipFill>
          <a:blip r:embed="rId2"/>
          <a:stretch>
            <a:fillRect/>
          </a:stretch>
        </p:blipFill>
        <p:spPr>
          <a:xfrm>
            <a:off x="365325" y="1759805"/>
            <a:ext cx="11666254" cy="5093411"/>
          </a:xfrm>
        </p:spPr>
      </p:pic>
    </p:spTree>
    <p:extLst>
      <p:ext uri="{BB962C8B-B14F-4D97-AF65-F5344CB8AC3E}">
        <p14:creationId xmlns:p14="http://schemas.microsoft.com/office/powerpoint/2010/main" val="632867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49083-09A3-44E0-A262-DA057542AB90}"/>
              </a:ext>
            </a:extLst>
          </p:cNvPr>
          <p:cNvSpPr>
            <a:spLocks noGrp="1"/>
          </p:cNvSpPr>
          <p:nvPr>
            <p:ph type="title"/>
          </p:nvPr>
        </p:nvSpPr>
        <p:spPr/>
        <p:txBody>
          <a:bodyPr/>
          <a:lstStyle/>
          <a:p>
            <a:r>
              <a:rPr lang="en-US" dirty="0"/>
              <a:t>Login details store hear</a:t>
            </a:r>
          </a:p>
        </p:txBody>
      </p:sp>
      <p:pic>
        <p:nvPicPr>
          <p:cNvPr id="5" name="Content Placeholder 4">
            <a:extLst>
              <a:ext uri="{FF2B5EF4-FFF2-40B4-BE49-F238E27FC236}">
                <a16:creationId xmlns:a16="http://schemas.microsoft.com/office/drawing/2014/main" id="{1ECA8D01-FD12-4F63-B457-2D290663E790}"/>
              </a:ext>
            </a:extLst>
          </p:cNvPr>
          <p:cNvPicPr>
            <a:picLocks noGrp="1" noChangeAspect="1"/>
          </p:cNvPicPr>
          <p:nvPr>
            <p:ph idx="1"/>
          </p:nvPr>
        </p:nvPicPr>
        <p:blipFill>
          <a:blip r:embed="rId2"/>
          <a:stretch>
            <a:fillRect/>
          </a:stretch>
        </p:blipFill>
        <p:spPr>
          <a:xfrm>
            <a:off x="1100722" y="2084972"/>
            <a:ext cx="9990555" cy="4310921"/>
          </a:xfrm>
        </p:spPr>
      </p:pic>
    </p:spTree>
    <p:extLst>
      <p:ext uri="{BB962C8B-B14F-4D97-AF65-F5344CB8AC3E}">
        <p14:creationId xmlns:p14="http://schemas.microsoft.com/office/powerpoint/2010/main" val="598500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E0B6-2BC5-42E8-90A4-4C51F8A23C4F}"/>
              </a:ext>
            </a:extLst>
          </p:cNvPr>
          <p:cNvSpPr>
            <a:spLocks noGrp="1"/>
          </p:cNvSpPr>
          <p:nvPr>
            <p:ph type="title"/>
          </p:nvPr>
        </p:nvSpPr>
        <p:spPr/>
        <p:txBody>
          <a:bodyPr/>
          <a:lstStyle/>
          <a:p>
            <a:r>
              <a:rPr lang="en-US" dirty="0"/>
              <a:t>Login page</a:t>
            </a:r>
          </a:p>
        </p:txBody>
      </p:sp>
      <p:pic>
        <p:nvPicPr>
          <p:cNvPr id="7" name="Content Placeholder 6">
            <a:extLst>
              <a:ext uri="{FF2B5EF4-FFF2-40B4-BE49-F238E27FC236}">
                <a16:creationId xmlns:a16="http://schemas.microsoft.com/office/drawing/2014/main" id="{D9920938-A58C-4CBF-93C6-CFB9328BCEC8}"/>
              </a:ext>
            </a:extLst>
          </p:cNvPr>
          <p:cNvPicPr>
            <a:picLocks noGrp="1" noChangeAspect="1"/>
          </p:cNvPicPr>
          <p:nvPr>
            <p:ph idx="1"/>
          </p:nvPr>
        </p:nvPicPr>
        <p:blipFill>
          <a:blip r:embed="rId2"/>
          <a:stretch>
            <a:fillRect/>
          </a:stretch>
        </p:blipFill>
        <p:spPr>
          <a:xfrm>
            <a:off x="914400" y="2181224"/>
            <a:ext cx="9998439" cy="4284889"/>
          </a:xfrm>
        </p:spPr>
      </p:pic>
    </p:spTree>
    <p:extLst>
      <p:ext uri="{BB962C8B-B14F-4D97-AF65-F5344CB8AC3E}">
        <p14:creationId xmlns:p14="http://schemas.microsoft.com/office/powerpoint/2010/main" val="1752572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E0B6-2BC5-42E8-90A4-4C51F8A23C4F}"/>
              </a:ext>
            </a:extLst>
          </p:cNvPr>
          <p:cNvSpPr>
            <a:spLocks noGrp="1"/>
          </p:cNvSpPr>
          <p:nvPr>
            <p:ph type="title"/>
          </p:nvPr>
        </p:nvSpPr>
        <p:spPr/>
        <p:txBody>
          <a:bodyPr/>
          <a:lstStyle/>
          <a:p>
            <a:r>
              <a:rPr lang="en-US" dirty="0"/>
              <a:t>Registration page</a:t>
            </a:r>
          </a:p>
        </p:txBody>
      </p:sp>
      <p:pic>
        <p:nvPicPr>
          <p:cNvPr id="6" name="Content Placeholder 5">
            <a:extLst>
              <a:ext uri="{FF2B5EF4-FFF2-40B4-BE49-F238E27FC236}">
                <a16:creationId xmlns:a16="http://schemas.microsoft.com/office/drawing/2014/main" id="{ACF6A189-A6A0-478C-8076-2332753730C4}"/>
              </a:ext>
            </a:extLst>
          </p:cNvPr>
          <p:cNvPicPr>
            <a:picLocks noGrp="1" noChangeAspect="1"/>
          </p:cNvPicPr>
          <p:nvPr>
            <p:ph idx="1"/>
          </p:nvPr>
        </p:nvPicPr>
        <p:blipFill>
          <a:blip r:embed="rId2"/>
          <a:stretch>
            <a:fillRect/>
          </a:stretch>
        </p:blipFill>
        <p:spPr>
          <a:xfrm>
            <a:off x="1738604" y="1975951"/>
            <a:ext cx="8714792" cy="4882049"/>
          </a:xfrm>
        </p:spPr>
      </p:pic>
    </p:spTree>
    <p:extLst>
      <p:ext uri="{BB962C8B-B14F-4D97-AF65-F5344CB8AC3E}">
        <p14:creationId xmlns:p14="http://schemas.microsoft.com/office/powerpoint/2010/main" val="3285328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76FA-F644-46A7-9D89-C6E22A70CEB7}"/>
              </a:ext>
            </a:extLst>
          </p:cNvPr>
          <p:cNvSpPr>
            <a:spLocks noGrp="1"/>
          </p:cNvSpPr>
          <p:nvPr>
            <p:ph type="title"/>
          </p:nvPr>
        </p:nvSpPr>
        <p:spPr/>
        <p:txBody>
          <a:bodyPr/>
          <a:lstStyle/>
          <a:p>
            <a:r>
              <a:rPr lang="en-US" dirty="0"/>
              <a:t>Landing page</a:t>
            </a:r>
          </a:p>
        </p:txBody>
      </p:sp>
      <p:pic>
        <p:nvPicPr>
          <p:cNvPr id="7" name="Content Placeholder 6">
            <a:extLst>
              <a:ext uri="{FF2B5EF4-FFF2-40B4-BE49-F238E27FC236}">
                <a16:creationId xmlns:a16="http://schemas.microsoft.com/office/drawing/2014/main" id="{19C81CB6-7ED4-436B-9E7A-7789ACED1310}"/>
              </a:ext>
            </a:extLst>
          </p:cNvPr>
          <p:cNvPicPr>
            <a:picLocks noGrp="1" noChangeAspect="1"/>
          </p:cNvPicPr>
          <p:nvPr>
            <p:ph idx="1"/>
          </p:nvPr>
        </p:nvPicPr>
        <p:blipFill>
          <a:blip r:embed="rId2"/>
          <a:stretch>
            <a:fillRect/>
          </a:stretch>
        </p:blipFill>
        <p:spPr>
          <a:xfrm>
            <a:off x="830425" y="1831867"/>
            <a:ext cx="10580914" cy="5040669"/>
          </a:xfr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43CC8652-3CB7-494C-BA00-DBAF8E13B085}"/>
                  </a:ext>
                </a:extLst>
              </p14:cNvPr>
              <p14:cNvContentPartPr/>
              <p14:nvPr/>
            </p14:nvContentPartPr>
            <p14:xfrm>
              <a:off x="8985328" y="2768481"/>
              <a:ext cx="1101240" cy="1180800"/>
            </p14:xfrm>
          </p:contentPart>
        </mc:Choice>
        <mc:Fallback>
          <p:pic>
            <p:nvPicPr>
              <p:cNvPr id="8" name="Ink 7">
                <a:extLst>
                  <a:ext uri="{FF2B5EF4-FFF2-40B4-BE49-F238E27FC236}">
                    <a16:creationId xmlns:a16="http://schemas.microsoft.com/office/drawing/2014/main" id="{43CC8652-3CB7-494C-BA00-DBAF8E13B085}"/>
                  </a:ext>
                </a:extLst>
              </p:cNvPr>
              <p:cNvPicPr/>
              <p:nvPr/>
            </p:nvPicPr>
            <p:blipFill>
              <a:blip r:embed="rId4"/>
              <a:stretch>
                <a:fillRect/>
              </a:stretch>
            </p:blipFill>
            <p:spPr>
              <a:xfrm>
                <a:off x="8976328" y="2759481"/>
                <a:ext cx="1118880" cy="1198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369082DA-9229-4EA1-A6C1-C1E53A26E2D7}"/>
                  </a:ext>
                </a:extLst>
              </p14:cNvPr>
              <p14:cNvContentPartPr/>
              <p14:nvPr/>
            </p14:nvContentPartPr>
            <p14:xfrm>
              <a:off x="10054528" y="2770281"/>
              <a:ext cx="46440" cy="327240"/>
            </p14:xfrm>
          </p:contentPart>
        </mc:Choice>
        <mc:Fallback>
          <p:pic>
            <p:nvPicPr>
              <p:cNvPr id="9" name="Ink 8">
                <a:extLst>
                  <a:ext uri="{FF2B5EF4-FFF2-40B4-BE49-F238E27FC236}">
                    <a16:creationId xmlns:a16="http://schemas.microsoft.com/office/drawing/2014/main" id="{369082DA-9229-4EA1-A6C1-C1E53A26E2D7}"/>
                  </a:ext>
                </a:extLst>
              </p:cNvPr>
              <p:cNvPicPr/>
              <p:nvPr/>
            </p:nvPicPr>
            <p:blipFill>
              <a:blip r:embed="rId6"/>
              <a:stretch>
                <a:fillRect/>
              </a:stretch>
            </p:blipFill>
            <p:spPr>
              <a:xfrm>
                <a:off x="10045528" y="2761281"/>
                <a:ext cx="6408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7C53B6D8-7E49-4AED-A444-70FE410227AB}"/>
                  </a:ext>
                </a:extLst>
              </p14:cNvPr>
              <p14:cNvContentPartPr/>
              <p14:nvPr/>
            </p14:nvContentPartPr>
            <p14:xfrm>
              <a:off x="9665008" y="2756601"/>
              <a:ext cx="426240" cy="138600"/>
            </p14:xfrm>
          </p:contentPart>
        </mc:Choice>
        <mc:Fallback>
          <p:pic>
            <p:nvPicPr>
              <p:cNvPr id="10" name="Ink 9">
                <a:extLst>
                  <a:ext uri="{FF2B5EF4-FFF2-40B4-BE49-F238E27FC236}">
                    <a16:creationId xmlns:a16="http://schemas.microsoft.com/office/drawing/2014/main" id="{7C53B6D8-7E49-4AED-A444-70FE410227AB}"/>
                  </a:ext>
                </a:extLst>
              </p:cNvPr>
              <p:cNvPicPr/>
              <p:nvPr/>
            </p:nvPicPr>
            <p:blipFill>
              <a:blip r:embed="rId8"/>
              <a:stretch>
                <a:fillRect/>
              </a:stretch>
            </p:blipFill>
            <p:spPr>
              <a:xfrm>
                <a:off x="9656008" y="2747601"/>
                <a:ext cx="443880" cy="156240"/>
              </a:xfrm>
              <a:prstGeom prst="rect">
                <a:avLst/>
              </a:prstGeom>
            </p:spPr>
          </p:pic>
        </mc:Fallback>
      </mc:AlternateContent>
      <p:sp>
        <p:nvSpPr>
          <p:cNvPr id="5" name="Oval 4">
            <a:extLst>
              <a:ext uri="{FF2B5EF4-FFF2-40B4-BE49-F238E27FC236}">
                <a16:creationId xmlns:a16="http://schemas.microsoft.com/office/drawing/2014/main" id="{63804F44-468D-40DB-B90E-FBD260DEC346}"/>
              </a:ext>
            </a:extLst>
          </p:cNvPr>
          <p:cNvSpPr/>
          <p:nvPr/>
        </p:nvSpPr>
        <p:spPr>
          <a:xfrm>
            <a:off x="9890030" y="2148994"/>
            <a:ext cx="969105" cy="543887"/>
          </a:xfrm>
          <a:prstGeom prst="ellipse">
            <a:avLst/>
          </a:prstGeom>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600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76FA-F644-46A7-9D89-C6E22A70CEB7}"/>
              </a:ext>
            </a:extLst>
          </p:cNvPr>
          <p:cNvSpPr>
            <a:spLocks noGrp="1"/>
          </p:cNvSpPr>
          <p:nvPr>
            <p:ph type="title"/>
          </p:nvPr>
        </p:nvSpPr>
        <p:spPr/>
        <p:txBody>
          <a:bodyPr/>
          <a:lstStyle/>
          <a:p>
            <a:r>
              <a:rPr lang="en-US" dirty="0"/>
              <a:t>Landing page</a:t>
            </a:r>
          </a:p>
        </p:txBody>
      </p:sp>
      <p:pic>
        <p:nvPicPr>
          <p:cNvPr id="14" name="Content Placeholder 13">
            <a:extLst>
              <a:ext uri="{FF2B5EF4-FFF2-40B4-BE49-F238E27FC236}">
                <a16:creationId xmlns:a16="http://schemas.microsoft.com/office/drawing/2014/main" id="{851AD003-2EB9-42D6-81B4-046D7E6FE119}"/>
              </a:ext>
            </a:extLst>
          </p:cNvPr>
          <p:cNvPicPr>
            <a:picLocks noGrp="1" noChangeAspect="1"/>
          </p:cNvPicPr>
          <p:nvPr>
            <p:ph idx="1"/>
          </p:nvPr>
        </p:nvPicPr>
        <p:blipFill>
          <a:blip r:embed="rId2"/>
          <a:stretch>
            <a:fillRect/>
          </a:stretch>
        </p:blipFill>
        <p:spPr>
          <a:xfrm>
            <a:off x="811763" y="1833125"/>
            <a:ext cx="10412964" cy="5024875"/>
          </a:xfrm>
        </p:spPr>
      </p:pic>
    </p:spTree>
    <p:extLst>
      <p:ext uri="{BB962C8B-B14F-4D97-AF65-F5344CB8AC3E}">
        <p14:creationId xmlns:p14="http://schemas.microsoft.com/office/powerpoint/2010/main" val="161664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54864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Jamali-Collection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(E-Commerce website)</a:t>
            </a:r>
          </a:p>
        </p:txBody>
      </p:sp>
    </p:spTree>
    <p:extLst>
      <p:ext uri="{BB962C8B-B14F-4D97-AF65-F5344CB8AC3E}">
        <p14:creationId xmlns:p14="http://schemas.microsoft.com/office/powerpoint/2010/main" val="1487700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76FA-F644-46A7-9D89-C6E22A70CEB7}"/>
              </a:ext>
            </a:extLst>
          </p:cNvPr>
          <p:cNvSpPr>
            <a:spLocks noGrp="1"/>
          </p:cNvSpPr>
          <p:nvPr>
            <p:ph type="title"/>
          </p:nvPr>
        </p:nvSpPr>
        <p:spPr/>
        <p:txBody>
          <a:bodyPr/>
          <a:lstStyle/>
          <a:p>
            <a:r>
              <a:rPr lang="en-US" dirty="0"/>
              <a:t>Landing page</a:t>
            </a:r>
          </a:p>
        </p:txBody>
      </p:sp>
      <p:pic>
        <p:nvPicPr>
          <p:cNvPr id="6" name="Content Placeholder 5">
            <a:extLst>
              <a:ext uri="{FF2B5EF4-FFF2-40B4-BE49-F238E27FC236}">
                <a16:creationId xmlns:a16="http://schemas.microsoft.com/office/drawing/2014/main" id="{00625082-9B2D-4749-877E-929C7FEE61E4}"/>
              </a:ext>
            </a:extLst>
          </p:cNvPr>
          <p:cNvPicPr>
            <a:picLocks noGrp="1" noChangeAspect="1"/>
          </p:cNvPicPr>
          <p:nvPr>
            <p:ph idx="1"/>
          </p:nvPr>
        </p:nvPicPr>
        <p:blipFill>
          <a:blip r:embed="rId2"/>
          <a:stretch>
            <a:fillRect/>
          </a:stretch>
        </p:blipFill>
        <p:spPr>
          <a:xfrm>
            <a:off x="581192" y="1800808"/>
            <a:ext cx="11119396" cy="4982547"/>
          </a:xfrm>
        </p:spPr>
      </p:pic>
    </p:spTree>
    <p:extLst>
      <p:ext uri="{BB962C8B-B14F-4D97-AF65-F5344CB8AC3E}">
        <p14:creationId xmlns:p14="http://schemas.microsoft.com/office/powerpoint/2010/main" val="834240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76FA-F644-46A7-9D89-C6E22A70CEB7}"/>
              </a:ext>
            </a:extLst>
          </p:cNvPr>
          <p:cNvSpPr>
            <a:spLocks noGrp="1"/>
          </p:cNvSpPr>
          <p:nvPr>
            <p:ph type="title"/>
          </p:nvPr>
        </p:nvSpPr>
        <p:spPr/>
        <p:txBody>
          <a:bodyPr/>
          <a:lstStyle/>
          <a:p>
            <a:r>
              <a:rPr lang="en-US" dirty="0"/>
              <a:t>Landing page</a:t>
            </a:r>
          </a:p>
        </p:txBody>
      </p:sp>
      <p:pic>
        <p:nvPicPr>
          <p:cNvPr id="6" name="Content Placeholder 5">
            <a:extLst>
              <a:ext uri="{FF2B5EF4-FFF2-40B4-BE49-F238E27FC236}">
                <a16:creationId xmlns:a16="http://schemas.microsoft.com/office/drawing/2014/main" id="{DB09B22E-2A1C-4DF1-9E35-9EA12D5235A7}"/>
              </a:ext>
            </a:extLst>
          </p:cNvPr>
          <p:cNvPicPr>
            <a:picLocks noGrp="1" noChangeAspect="1"/>
          </p:cNvPicPr>
          <p:nvPr>
            <p:ph idx="1"/>
          </p:nvPr>
        </p:nvPicPr>
        <p:blipFill>
          <a:blip r:embed="rId2"/>
          <a:stretch>
            <a:fillRect/>
          </a:stretch>
        </p:blipFill>
        <p:spPr>
          <a:xfrm>
            <a:off x="849086" y="1810138"/>
            <a:ext cx="10496938" cy="5047861"/>
          </a:xfrm>
        </p:spPr>
      </p:pic>
    </p:spTree>
    <p:extLst>
      <p:ext uri="{BB962C8B-B14F-4D97-AF65-F5344CB8AC3E}">
        <p14:creationId xmlns:p14="http://schemas.microsoft.com/office/powerpoint/2010/main" val="620799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AE30-CFAF-4106-B8A4-C4FB40F2938B}"/>
              </a:ext>
            </a:extLst>
          </p:cNvPr>
          <p:cNvSpPr>
            <a:spLocks noGrp="1"/>
          </p:cNvSpPr>
          <p:nvPr>
            <p:ph type="title"/>
          </p:nvPr>
        </p:nvSpPr>
        <p:spPr/>
        <p:txBody>
          <a:bodyPr/>
          <a:lstStyle/>
          <a:p>
            <a:r>
              <a:rPr lang="en-US" dirty="0"/>
              <a:t>Cart page</a:t>
            </a:r>
          </a:p>
        </p:txBody>
      </p:sp>
      <p:pic>
        <p:nvPicPr>
          <p:cNvPr id="7" name="Content Placeholder 6">
            <a:extLst>
              <a:ext uri="{FF2B5EF4-FFF2-40B4-BE49-F238E27FC236}">
                <a16:creationId xmlns:a16="http://schemas.microsoft.com/office/drawing/2014/main" id="{98CC463A-BD20-48BA-B484-CB96110A5D77}"/>
              </a:ext>
            </a:extLst>
          </p:cNvPr>
          <p:cNvPicPr>
            <a:picLocks noGrp="1" noChangeAspect="1"/>
          </p:cNvPicPr>
          <p:nvPr>
            <p:ph idx="1"/>
          </p:nvPr>
        </p:nvPicPr>
        <p:blipFill>
          <a:blip r:embed="rId2"/>
          <a:stretch>
            <a:fillRect/>
          </a:stretch>
        </p:blipFill>
        <p:spPr>
          <a:xfrm>
            <a:off x="1446037" y="1769375"/>
            <a:ext cx="9299926" cy="5057193"/>
          </a:xfr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6F5ACB78-0244-4EF2-AA20-39EA9CD35BEC}"/>
                  </a:ext>
                </a:extLst>
              </p14:cNvPr>
              <p14:cNvContentPartPr/>
              <p14:nvPr/>
            </p14:nvContentPartPr>
            <p14:xfrm>
              <a:off x="3402448" y="3351321"/>
              <a:ext cx="4276800" cy="224640"/>
            </p14:xfrm>
          </p:contentPart>
        </mc:Choice>
        <mc:Fallback>
          <p:pic>
            <p:nvPicPr>
              <p:cNvPr id="8" name="Ink 7">
                <a:extLst>
                  <a:ext uri="{FF2B5EF4-FFF2-40B4-BE49-F238E27FC236}">
                    <a16:creationId xmlns:a16="http://schemas.microsoft.com/office/drawing/2014/main" id="{6F5ACB78-0244-4EF2-AA20-39EA9CD35BEC}"/>
                  </a:ext>
                </a:extLst>
              </p:cNvPr>
              <p:cNvPicPr/>
              <p:nvPr/>
            </p:nvPicPr>
            <p:blipFill>
              <a:blip r:embed="rId4"/>
              <a:stretch>
                <a:fillRect/>
              </a:stretch>
            </p:blipFill>
            <p:spPr>
              <a:xfrm>
                <a:off x="3393448" y="3342681"/>
                <a:ext cx="4294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6110805B-3BE6-4F9D-9849-4879764D3F4B}"/>
                  </a:ext>
                </a:extLst>
              </p14:cNvPr>
              <p14:cNvContentPartPr/>
              <p14:nvPr/>
            </p14:nvContentPartPr>
            <p14:xfrm>
              <a:off x="3461848" y="3387321"/>
              <a:ext cx="4331160" cy="920880"/>
            </p14:xfrm>
          </p:contentPart>
        </mc:Choice>
        <mc:Fallback>
          <p:pic>
            <p:nvPicPr>
              <p:cNvPr id="9" name="Ink 8">
                <a:extLst>
                  <a:ext uri="{FF2B5EF4-FFF2-40B4-BE49-F238E27FC236}">
                    <a16:creationId xmlns:a16="http://schemas.microsoft.com/office/drawing/2014/main" id="{6110805B-3BE6-4F9D-9849-4879764D3F4B}"/>
                  </a:ext>
                </a:extLst>
              </p:cNvPr>
              <p:cNvPicPr/>
              <p:nvPr/>
            </p:nvPicPr>
            <p:blipFill>
              <a:blip r:embed="rId6"/>
              <a:stretch>
                <a:fillRect/>
              </a:stretch>
            </p:blipFill>
            <p:spPr>
              <a:xfrm>
                <a:off x="3453208" y="3378321"/>
                <a:ext cx="4348800" cy="938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92F39484-C5C4-48DA-81DB-21343F1732BC}"/>
                  </a:ext>
                </a:extLst>
              </p14:cNvPr>
              <p14:cNvContentPartPr/>
              <p14:nvPr/>
            </p14:nvContentPartPr>
            <p14:xfrm>
              <a:off x="3755968" y="3340881"/>
              <a:ext cx="4394520" cy="2049480"/>
            </p14:xfrm>
          </p:contentPart>
        </mc:Choice>
        <mc:Fallback>
          <p:pic>
            <p:nvPicPr>
              <p:cNvPr id="12" name="Ink 11">
                <a:extLst>
                  <a:ext uri="{FF2B5EF4-FFF2-40B4-BE49-F238E27FC236}">
                    <a16:creationId xmlns:a16="http://schemas.microsoft.com/office/drawing/2014/main" id="{92F39484-C5C4-48DA-81DB-21343F1732BC}"/>
                  </a:ext>
                </a:extLst>
              </p:cNvPr>
              <p:cNvPicPr/>
              <p:nvPr/>
            </p:nvPicPr>
            <p:blipFill>
              <a:blip r:embed="rId8"/>
              <a:stretch>
                <a:fillRect/>
              </a:stretch>
            </p:blipFill>
            <p:spPr>
              <a:xfrm>
                <a:off x="3747328" y="3331881"/>
                <a:ext cx="4412160" cy="2067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C40BA06E-92F1-4FC0-BE73-A7392F5BBF19}"/>
                  </a:ext>
                </a:extLst>
              </p14:cNvPr>
              <p14:cNvContentPartPr/>
              <p14:nvPr/>
            </p14:nvContentPartPr>
            <p14:xfrm>
              <a:off x="7705168" y="3333681"/>
              <a:ext cx="443880" cy="94680"/>
            </p14:xfrm>
          </p:contentPart>
        </mc:Choice>
        <mc:Fallback>
          <p:pic>
            <p:nvPicPr>
              <p:cNvPr id="13" name="Ink 12">
                <a:extLst>
                  <a:ext uri="{FF2B5EF4-FFF2-40B4-BE49-F238E27FC236}">
                    <a16:creationId xmlns:a16="http://schemas.microsoft.com/office/drawing/2014/main" id="{C40BA06E-92F1-4FC0-BE73-A7392F5BBF19}"/>
                  </a:ext>
                </a:extLst>
              </p:cNvPr>
              <p:cNvPicPr/>
              <p:nvPr/>
            </p:nvPicPr>
            <p:blipFill>
              <a:blip r:embed="rId10"/>
              <a:stretch>
                <a:fillRect/>
              </a:stretch>
            </p:blipFill>
            <p:spPr>
              <a:xfrm>
                <a:off x="7696168" y="3325041"/>
                <a:ext cx="4615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63F80DF6-80C5-46EC-8F5C-15210FA700F9}"/>
                  </a:ext>
                </a:extLst>
              </p14:cNvPr>
              <p14:cNvContentPartPr/>
              <p14:nvPr/>
            </p14:nvContentPartPr>
            <p14:xfrm>
              <a:off x="7679968" y="3327201"/>
              <a:ext cx="437040" cy="23400"/>
            </p14:xfrm>
          </p:contentPart>
        </mc:Choice>
        <mc:Fallback>
          <p:pic>
            <p:nvPicPr>
              <p:cNvPr id="15" name="Ink 14">
                <a:extLst>
                  <a:ext uri="{FF2B5EF4-FFF2-40B4-BE49-F238E27FC236}">
                    <a16:creationId xmlns:a16="http://schemas.microsoft.com/office/drawing/2014/main" id="{63F80DF6-80C5-46EC-8F5C-15210FA700F9}"/>
                  </a:ext>
                </a:extLst>
              </p:cNvPr>
              <p:cNvPicPr/>
              <p:nvPr/>
            </p:nvPicPr>
            <p:blipFill>
              <a:blip r:embed="rId12"/>
              <a:stretch>
                <a:fillRect/>
              </a:stretch>
            </p:blipFill>
            <p:spPr>
              <a:xfrm>
                <a:off x="7670968" y="3318561"/>
                <a:ext cx="4546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F07DC09F-D20A-466E-8C02-7DA40401D367}"/>
                  </a:ext>
                </a:extLst>
              </p14:cNvPr>
              <p14:cNvContentPartPr/>
              <p14:nvPr/>
            </p14:nvContentPartPr>
            <p14:xfrm>
              <a:off x="8019088" y="3128121"/>
              <a:ext cx="1090080" cy="212040"/>
            </p14:xfrm>
          </p:contentPart>
        </mc:Choice>
        <mc:Fallback>
          <p:pic>
            <p:nvPicPr>
              <p:cNvPr id="16" name="Ink 15">
                <a:extLst>
                  <a:ext uri="{FF2B5EF4-FFF2-40B4-BE49-F238E27FC236}">
                    <a16:creationId xmlns:a16="http://schemas.microsoft.com/office/drawing/2014/main" id="{F07DC09F-D20A-466E-8C02-7DA40401D367}"/>
                  </a:ext>
                </a:extLst>
              </p:cNvPr>
              <p:cNvPicPr/>
              <p:nvPr/>
            </p:nvPicPr>
            <p:blipFill>
              <a:blip r:embed="rId14"/>
              <a:stretch>
                <a:fillRect/>
              </a:stretch>
            </p:blipFill>
            <p:spPr>
              <a:xfrm>
                <a:off x="8010088" y="3119481"/>
                <a:ext cx="1107720" cy="229680"/>
              </a:xfrm>
              <a:prstGeom prst="rect">
                <a:avLst/>
              </a:prstGeom>
            </p:spPr>
          </p:pic>
        </mc:Fallback>
      </mc:AlternateContent>
      <p:sp>
        <p:nvSpPr>
          <p:cNvPr id="17" name="Oval 16">
            <a:extLst>
              <a:ext uri="{FF2B5EF4-FFF2-40B4-BE49-F238E27FC236}">
                <a16:creationId xmlns:a16="http://schemas.microsoft.com/office/drawing/2014/main" id="{3A951012-EB5F-4AF8-84B5-403EED7E7494}"/>
              </a:ext>
            </a:extLst>
          </p:cNvPr>
          <p:cNvSpPr/>
          <p:nvPr/>
        </p:nvSpPr>
        <p:spPr>
          <a:xfrm>
            <a:off x="9227976" y="2761861"/>
            <a:ext cx="1090080" cy="4478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688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475D3-59E3-4CB3-BD8C-934F0211BB3B}"/>
              </a:ext>
            </a:extLst>
          </p:cNvPr>
          <p:cNvSpPr>
            <a:spLocks noGrp="1"/>
          </p:cNvSpPr>
          <p:nvPr>
            <p:ph type="title"/>
          </p:nvPr>
        </p:nvSpPr>
        <p:spPr/>
        <p:txBody>
          <a:bodyPr/>
          <a:lstStyle/>
          <a:p>
            <a:r>
              <a:rPr lang="en-US" dirty="0"/>
              <a:t>Checkout Page</a:t>
            </a:r>
          </a:p>
        </p:txBody>
      </p:sp>
      <p:pic>
        <p:nvPicPr>
          <p:cNvPr id="5" name="Content Placeholder 4">
            <a:extLst>
              <a:ext uri="{FF2B5EF4-FFF2-40B4-BE49-F238E27FC236}">
                <a16:creationId xmlns:a16="http://schemas.microsoft.com/office/drawing/2014/main" id="{EEF5317B-53E9-4B95-8B89-60CAA31AF3E4}"/>
              </a:ext>
            </a:extLst>
          </p:cNvPr>
          <p:cNvPicPr>
            <a:picLocks noGrp="1" noChangeAspect="1"/>
          </p:cNvPicPr>
          <p:nvPr>
            <p:ph idx="1"/>
          </p:nvPr>
        </p:nvPicPr>
        <p:blipFill>
          <a:blip r:embed="rId2"/>
          <a:stretch>
            <a:fillRect/>
          </a:stretch>
        </p:blipFill>
        <p:spPr>
          <a:xfrm>
            <a:off x="621832" y="2013273"/>
            <a:ext cx="10948335" cy="4611461"/>
          </a:xfrm>
        </p:spPr>
      </p:pic>
    </p:spTree>
    <p:extLst>
      <p:ext uri="{BB962C8B-B14F-4D97-AF65-F5344CB8AC3E}">
        <p14:creationId xmlns:p14="http://schemas.microsoft.com/office/powerpoint/2010/main" val="2119438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475D3-59E3-4CB3-BD8C-934F0211BB3B}"/>
              </a:ext>
            </a:extLst>
          </p:cNvPr>
          <p:cNvSpPr>
            <a:spLocks noGrp="1"/>
          </p:cNvSpPr>
          <p:nvPr>
            <p:ph type="title"/>
          </p:nvPr>
        </p:nvSpPr>
        <p:spPr/>
        <p:txBody>
          <a:bodyPr/>
          <a:lstStyle/>
          <a:p>
            <a:r>
              <a:rPr lang="en-US" dirty="0"/>
              <a:t>Address modal</a:t>
            </a:r>
          </a:p>
        </p:txBody>
      </p:sp>
      <p:pic>
        <p:nvPicPr>
          <p:cNvPr id="7" name="Content Placeholder 6">
            <a:extLst>
              <a:ext uri="{FF2B5EF4-FFF2-40B4-BE49-F238E27FC236}">
                <a16:creationId xmlns:a16="http://schemas.microsoft.com/office/drawing/2014/main" id="{96440901-B124-4392-B9B4-6CDC1FB24579}"/>
              </a:ext>
            </a:extLst>
          </p:cNvPr>
          <p:cNvPicPr>
            <a:picLocks noGrp="1" noChangeAspect="1"/>
          </p:cNvPicPr>
          <p:nvPr>
            <p:ph idx="1"/>
          </p:nvPr>
        </p:nvPicPr>
        <p:blipFill>
          <a:blip r:embed="rId2"/>
          <a:stretch>
            <a:fillRect/>
          </a:stretch>
        </p:blipFill>
        <p:spPr>
          <a:xfrm>
            <a:off x="581192" y="1865246"/>
            <a:ext cx="10718178" cy="4992754"/>
          </a:xfrm>
        </p:spPr>
      </p:pic>
    </p:spTree>
    <p:extLst>
      <p:ext uri="{BB962C8B-B14F-4D97-AF65-F5344CB8AC3E}">
        <p14:creationId xmlns:p14="http://schemas.microsoft.com/office/powerpoint/2010/main" val="406486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475D3-59E3-4CB3-BD8C-934F0211BB3B}"/>
              </a:ext>
            </a:extLst>
          </p:cNvPr>
          <p:cNvSpPr>
            <a:spLocks noGrp="1"/>
          </p:cNvSpPr>
          <p:nvPr>
            <p:ph type="title"/>
          </p:nvPr>
        </p:nvSpPr>
        <p:spPr/>
        <p:txBody>
          <a:bodyPr/>
          <a:lstStyle/>
          <a:p>
            <a:r>
              <a:rPr lang="en-US" dirty="0"/>
              <a:t>Final Cod</a:t>
            </a:r>
          </a:p>
        </p:txBody>
      </p:sp>
      <p:pic>
        <p:nvPicPr>
          <p:cNvPr id="6" name="Content Placeholder 5">
            <a:extLst>
              <a:ext uri="{FF2B5EF4-FFF2-40B4-BE49-F238E27FC236}">
                <a16:creationId xmlns:a16="http://schemas.microsoft.com/office/drawing/2014/main" id="{62B6BBE3-C022-4C4F-90EF-EEF9B259504E}"/>
              </a:ext>
            </a:extLst>
          </p:cNvPr>
          <p:cNvPicPr>
            <a:picLocks noGrp="1" noChangeAspect="1"/>
          </p:cNvPicPr>
          <p:nvPr>
            <p:ph idx="1"/>
          </p:nvPr>
        </p:nvPicPr>
        <p:blipFill>
          <a:blip r:embed="rId2"/>
          <a:stretch>
            <a:fillRect/>
          </a:stretch>
        </p:blipFill>
        <p:spPr>
          <a:xfrm>
            <a:off x="502298" y="2059926"/>
            <a:ext cx="11187404" cy="4714097"/>
          </a:xfrm>
        </p:spPr>
      </p:pic>
    </p:spTree>
    <p:extLst>
      <p:ext uri="{BB962C8B-B14F-4D97-AF65-F5344CB8AC3E}">
        <p14:creationId xmlns:p14="http://schemas.microsoft.com/office/powerpoint/2010/main" val="60273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2198F-6B10-4D77-BAC9-BEC9F60B7CE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DA4E0C6-80BE-4FED-B6F0-8BAC53ACE12F}"/>
              </a:ext>
            </a:extLst>
          </p:cNvPr>
          <p:cNvSpPr>
            <a:spLocks noGrp="1"/>
          </p:cNvSpPr>
          <p:nvPr>
            <p:ph idx="1"/>
          </p:nvPr>
        </p:nvSpPr>
        <p:spPr/>
        <p:txBody>
          <a:bodyPr>
            <a:noAutofit/>
          </a:bodyPr>
          <a:lstStyle/>
          <a:p>
            <a:pPr marL="0" marR="36830" indent="457200">
              <a:lnSpc>
                <a:spcPct val="149000"/>
              </a:lnSpc>
              <a:spcBef>
                <a:spcPts val="0"/>
              </a:spcBef>
              <a:spcAft>
                <a:spcPts val="800"/>
              </a:spcAft>
            </a:pPr>
            <a:r>
              <a:rPr lang="en-US" sz="2000" b="1" dirty="0">
                <a:solidFill>
                  <a:srgbClr val="000000"/>
                </a:solidFill>
                <a:effectLst/>
                <a:latin typeface="Calibri" panose="020F0502020204030204" pitchFamily="34" charset="0"/>
                <a:ea typeface="Calibri" panose="020F0502020204030204" pitchFamily="34" charset="0"/>
              </a:rPr>
              <a:t>The project entitled </a:t>
            </a:r>
            <a:r>
              <a:rPr lang="en-US" sz="2000" b="1" dirty="0">
                <a:solidFill>
                  <a:srgbClr val="000000"/>
                </a:solidFill>
                <a:effectLst/>
                <a:latin typeface="Arial" panose="020B0604020202020204" pitchFamily="34" charset="0"/>
                <a:ea typeface="Arial" panose="020B0604020202020204" pitchFamily="34" charset="0"/>
              </a:rPr>
              <a:t>Jamali - Collection </a:t>
            </a:r>
            <a:r>
              <a:rPr lang="en-US" sz="2000" b="1" dirty="0">
                <a:solidFill>
                  <a:srgbClr val="000000"/>
                </a:solidFill>
                <a:effectLst/>
                <a:latin typeface="Calibri" panose="020F0502020204030204" pitchFamily="34" charset="0"/>
                <a:ea typeface="Calibri" panose="020F0502020204030204" pitchFamily="34" charset="0"/>
              </a:rPr>
              <a:t>was </a:t>
            </a:r>
            <a:r>
              <a:rPr lang="en-US" sz="2000" b="1" dirty="0" err="1">
                <a:solidFill>
                  <a:srgbClr val="000000"/>
                </a:solidFill>
                <a:effectLst/>
                <a:latin typeface="Calibri" panose="020F0502020204030204" pitchFamily="34" charset="0"/>
                <a:ea typeface="Calibri" panose="020F0502020204030204" pitchFamily="34" charset="0"/>
              </a:rPr>
              <a:t>cmompleted</a:t>
            </a:r>
            <a:r>
              <a:rPr lang="en-US" sz="2000" b="1" dirty="0">
                <a:solidFill>
                  <a:srgbClr val="000000"/>
                </a:solidFill>
                <a:effectLst/>
                <a:latin typeface="Calibri" panose="020F0502020204030204" pitchFamily="34" charset="0"/>
                <a:ea typeface="Calibri" panose="020F0502020204030204" pitchFamily="34" charset="0"/>
              </a:rPr>
              <a:t> successfully. </a:t>
            </a:r>
          </a:p>
          <a:p>
            <a:pPr marL="0" marR="85725">
              <a:lnSpc>
                <a:spcPct val="150000"/>
              </a:lnSpc>
              <a:spcBef>
                <a:spcPts val="0"/>
              </a:spcBef>
              <a:spcAft>
                <a:spcPts val="800"/>
              </a:spcAft>
            </a:pPr>
            <a:r>
              <a:rPr lang="en-US" sz="2000" b="1" dirty="0">
                <a:solidFill>
                  <a:srgbClr val="000000"/>
                </a:solidFill>
                <a:effectLst/>
                <a:latin typeface="Calibri" panose="020F0502020204030204" pitchFamily="34" charset="0"/>
                <a:ea typeface="Calibri" panose="020F0502020204030204" pitchFamily="34" charset="0"/>
              </a:rPr>
              <a:t>The purpose of this project was to develop a web application for purchasing items from a shop. </a:t>
            </a:r>
          </a:p>
          <a:p>
            <a:pPr marL="0" marR="83820">
              <a:lnSpc>
                <a:spcPct val="150000"/>
              </a:lnSpc>
              <a:spcBef>
                <a:spcPts val="0"/>
              </a:spcBef>
              <a:spcAft>
                <a:spcPts val="800"/>
              </a:spcAft>
            </a:pPr>
            <a:r>
              <a:rPr lang="en-US" sz="2000" b="1" dirty="0">
                <a:solidFill>
                  <a:srgbClr val="000000"/>
                </a:solidFill>
                <a:effectLst/>
                <a:latin typeface="Calibri" panose="020F0502020204030204" pitchFamily="34" charset="0"/>
                <a:ea typeface="Calibri" panose="020F0502020204030204" pitchFamily="34" charset="0"/>
              </a:rPr>
              <a:t> This  project  helped  us  in  gaining  valuable  information and practical knowledge  on  several  topics  like  designing web pages using html &amp; </a:t>
            </a:r>
            <a:r>
              <a:rPr lang="en-US" sz="2000" b="1" dirty="0" err="1">
                <a:solidFill>
                  <a:srgbClr val="000000"/>
                </a:solidFill>
                <a:effectLst/>
                <a:latin typeface="Calibri" panose="020F0502020204030204" pitchFamily="34" charset="0"/>
                <a:ea typeface="Calibri" panose="020F0502020204030204" pitchFamily="34" charset="0"/>
              </a:rPr>
              <a:t>css</a:t>
            </a:r>
            <a:r>
              <a:rPr lang="en-US" sz="2000" b="1" dirty="0">
                <a:solidFill>
                  <a:srgbClr val="000000"/>
                </a:solidFill>
                <a:effectLst/>
                <a:latin typeface="Calibri" panose="020F0502020204030204" pitchFamily="34" charset="0"/>
                <a:ea typeface="Calibri" panose="020F0502020204030204" pitchFamily="34" charset="0"/>
              </a:rPr>
              <a:t>, </a:t>
            </a:r>
            <a:r>
              <a:rPr lang="en-US" sz="2000" b="1" dirty="0" err="1">
                <a:solidFill>
                  <a:srgbClr val="000000"/>
                </a:solidFill>
                <a:effectLst/>
                <a:latin typeface="Calibri" panose="020F0502020204030204" pitchFamily="34" charset="0"/>
                <a:ea typeface="Calibri" panose="020F0502020204030204" pitchFamily="34" charset="0"/>
              </a:rPr>
              <a:t>Javascript</a:t>
            </a:r>
            <a:r>
              <a:rPr lang="en-US" sz="2000" b="1" dirty="0">
                <a:solidFill>
                  <a:srgbClr val="000000"/>
                </a:solidFill>
                <a:effectLst/>
                <a:latin typeface="Calibri" panose="020F0502020204030204" pitchFamily="34" charset="0"/>
                <a:ea typeface="Calibri" panose="020F0502020204030204" pitchFamily="34" charset="0"/>
              </a:rPr>
              <a:t> ,react and management of database using </a:t>
            </a:r>
            <a:r>
              <a:rPr lang="en-US" sz="2000" b="1" dirty="0" err="1">
                <a:solidFill>
                  <a:srgbClr val="000000"/>
                </a:solidFill>
                <a:effectLst/>
                <a:latin typeface="Calibri" panose="020F0502020204030204" pitchFamily="34" charset="0"/>
                <a:ea typeface="Calibri" panose="020F0502020204030204" pitchFamily="34" charset="0"/>
              </a:rPr>
              <a:t>mongodb</a:t>
            </a:r>
            <a:r>
              <a:rPr lang="en-US" sz="2000" b="1" dirty="0">
                <a:solidFill>
                  <a:srgbClr val="000000"/>
                </a:solidFill>
                <a:effectLst/>
                <a:latin typeface="Calibri" panose="020F0502020204030204" pitchFamily="34" charset="0"/>
                <a:ea typeface="Calibri" panose="020F0502020204030204" pitchFamily="34" charset="0"/>
              </a:rPr>
              <a:t>  and server site rendering via node.js , express.js  . </a:t>
            </a:r>
          </a:p>
          <a:p>
            <a:pPr marL="0" marR="83820">
              <a:lnSpc>
                <a:spcPct val="150000"/>
              </a:lnSpc>
              <a:spcBef>
                <a:spcPts val="0"/>
              </a:spcBef>
              <a:spcAft>
                <a:spcPts val="800"/>
              </a:spcAft>
            </a:pPr>
            <a:r>
              <a:rPr lang="en-US" sz="2000" b="1" dirty="0">
                <a:solidFill>
                  <a:srgbClr val="000000"/>
                </a:solidFill>
                <a:effectLst/>
                <a:latin typeface="Calibri" panose="020F0502020204030204" pitchFamily="34" charset="0"/>
                <a:ea typeface="Calibri" panose="020F0502020204030204" pitchFamily="34" charset="0"/>
              </a:rPr>
              <a:t>Also  the project helped us understanding about the development phases of a project and software development life cycle. We learned how to test different features of a project.    </a:t>
            </a:r>
          </a:p>
          <a:p>
            <a:endParaRPr lang="en-US" sz="2000" b="1" dirty="0"/>
          </a:p>
        </p:txBody>
      </p:sp>
    </p:spTree>
    <p:extLst>
      <p:ext uri="{BB962C8B-B14F-4D97-AF65-F5344CB8AC3E}">
        <p14:creationId xmlns:p14="http://schemas.microsoft.com/office/powerpoint/2010/main" val="2607300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By </a:t>
            </a:r>
          </a:p>
          <a:p>
            <a:r>
              <a:rPr lang="en-US" dirty="0">
                <a:solidFill>
                  <a:schemeClr val="bg2"/>
                </a:solidFill>
              </a:rPr>
              <a:t>	Daudibohra mufaddal</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9" name="Picture 8" descr="Digital Connections">
            <a:extLst>
              <a:ext uri="{FF2B5EF4-FFF2-40B4-BE49-F238E27FC236}">
                <a16:creationId xmlns:a16="http://schemas.microsoft.com/office/drawing/2014/main" id="{69C482A8-F270-47B3-ADB1-88D29E6DE3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8" name="Title 1">
            <a:extLst>
              <a:ext uri="{FF2B5EF4-FFF2-40B4-BE49-F238E27FC236}">
                <a16:creationId xmlns:a16="http://schemas.microsoft.com/office/drawing/2014/main" id="{9C696819-BFA8-4D33-877B-FCA2D63F405D}"/>
              </a:ext>
            </a:extLst>
          </p:cNvPr>
          <p:cNvSpPr>
            <a:spLocks noGrp="1"/>
          </p:cNvSpPr>
          <p:nvPr>
            <p:ph idx="1"/>
          </p:nvPr>
        </p:nvSpPr>
        <p:spPr>
          <a:xfrm>
            <a:off x="319948" y="0"/>
            <a:ext cx="11290860" cy="3585061"/>
          </a:xfrm>
        </p:spPr>
        <p:txBody>
          <a:bodyPr>
            <a:normAutofit/>
          </a:bodyPr>
          <a:lstStyle/>
          <a:p>
            <a:pPr marL="0" indent="0">
              <a:buNone/>
            </a:pPr>
            <a:r>
              <a:rPr lang="en-IN" sz="4000" dirty="0" err="1">
                <a:solidFill>
                  <a:schemeClr val="bg1"/>
                </a:solidFill>
              </a:rPr>
              <a:t>Abeda</a:t>
            </a:r>
            <a:r>
              <a:rPr lang="en-IN" sz="4000" dirty="0">
                <a:solidFill>
                  <a:schemeClr val="bg1"/>
                </a:solidFill>
              </a:rPr>
              <a:t> </a:t>
            </a:r>
            <a:r>
              <a:rPr lang="en-IN" sz="4000" dirty="0" err="1">
                <a:solidFill>
                  <a:schemeClr val="bg1"/>
                </a:solidFill>
              </a:rPr>
              <a:t>inamdar</a:t>
            </a:r>
            <a:r>
              <a:rPr lang="en-IN" sz="4000" dirty="0">
                <a:solidFill>
                  <a:schemeClr val="bg1"/>
                </a:solidFill>
              </a:rPr>
              <a:t> senior college</a:t>
            </a:r>
            <a:endParaRPr lang="en-US" sz="4000" dirty="0">
              <a:solidFill>
                <a:schemeClr val="bg1"/>
              </a:solidFill>
            </a:endParaRPr>
          </a:p>
        </p:txBody>
      </p:sp>
      <p:sp>
        <p:nvSpPr>
          <p:cNvPr id="10" name="Content Placeholder 2">
            <a:extLst>
              <a:ext uri="{FF2B5EF4-FFF2-40B4-BE49-F238E27FC236}">
                <a16:creationId xmlns:a16="http://schemas.microsoft.com/office/drawing/2014/main" id="{5BC97EA8-C92E-4D16-B208-45B95C486C44}"/>
              </a:ext>
            </a:extLst>
          </p:cNvPr>
          <p:cNvSpPr txBox="1">
            <a:spLocks/>
          </p:cNvSpPr>
          <p:nvPr/>
        </p:nvSpPr>
        <p:spPr>
          <a:xfrm>
            <a:off x="1141413" y="2249486"/>
            <a:ext cx="9905999" cy="354171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dirty="0">
                <a:solidFill>
                  <a:schemeClr val="bg1"/>
                </a:solidFill>
              </a:rPr>
              <a:t>      Presentation by:                                                       </a:t>
            </a:r>
            <a:r>
              <a:rPr lang="en-IN" dirty="0" err="1">
                <a:solidFill>
                  <a:schemeClr val="bg1"/>
                </a:solidFill>
              </a:rPr>
              <a:t>Submited</a:t>
            </a:r>
            <a:r>
              <a:rPr lang="en-IN" dirty="0">
                <a:solidFill>
                  <a:schemeClr val="bg1"/>
                </a:solidFill>
              </a:rPr>
              <a:t> to:</a:t>
            </a:r>
          </a:p>
          <a:p>
            <a:r>
              <a:rPr lang="en-IN" sz="2900" dirty="0">
                <a:solidFill>
                  <a:schemeClr val="bg1"/>
                </a:solidFill>
              </a:rPr>
              <a:t>  Daudibohra mufaddal                    HOD MA’AM</a:t>
            </a:r>
          </a:p>
        </p:txBody>
      </p:sp>
    </p:spTree>
    <p:extLst>
      <p:ext uri="{BB962C8B-B14F-4D97-AF65-F5344CB8AC3E}">
        <p14:creationId xmlns:p14="http://schemas.microsoft.com/office/powerpoint/2010/main" val="170334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Presentation</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971001100"/>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8D745250-495C-4BE6-B0B3-580BDEDA685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020781" y="1228416"/>
            <a:ext cx="4092170" cy="4762500"/>
          </a:xfrm>
          <a:prstGeom prst="rect">
            <a:avLst/>
          </a:prstGeom>
        </p:spPr>
      </p:pic>
      <p:sp>
        <p:nvSpPr>
          <p:cNvPr id="5" name="TextBox 4">
            <a:extLst>
              <a:ext uri="{FF2B5EF4-FFF2-40B4-BE49-F238E27FC236}">
                <a16:creationId xmlns:a16="http://schemas.microsoft.com/office/drawing/2014/main" id="{A1F78A77-9B9B-4290-B566-DBDF8AAE4938}"/>
              </a:ext>
            </a:extLst>
          </p:cNvPr>
          <p:cNvSpPr txBox="1"/>
          <p:nvPr/>
        </p:nvSpPr>
        <p:spPr>
          <a:xfrm>
            <a:off x="8020781" y="5990916"/>
            <a:ext cx="4092170" cy="230832"/>
          </a:xfrm>
          <a:prstGeom prst="rect">
            <a:avLst/>
          </a:prstGeom>
          <a:noFill/>
        </p:spPr>
        <p:txBody>
          <a:bodyPr wrap="square" rtlCol="0">
            <a:spAutoFit/>
          </a:bodyPr>
          <a:lstStyle/>
          <a:p>
            <a:r>
              <a:rPr lang="en-US" sz="900">
                <a:hlinkClick r:id="rId10" tooltip="http://www.adhugger.net/2018/12/03/online-shopping-across-the-eu-easier-from-3-december/"/>
              </a:rPr>
              <a:t>This Photo</a:t>
            </a:r>
            <a:r>
              <a:rPr lang="en-US" sz="900"/>
              <a:t> by Unknown Author is licensed under </a:t>
            </a:r>
            <a:r>
              <a:rPr lang="en-US" sz="900">
                <a:hlinkClick r:id="rId11" tooltip="https://creativecommons.org/licenses/by-sa/3.0/"/>
              </a:rPr>
              <a:t>CC BY-SA</a:t>
            </a:r>
            <a:endParaRPr lang="en-US" sz="900"/>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9" name="Picture 8" descr="A city at night&#10;&#10;Description automatically generated with low confidence">
            <a:extLst>
              <a:ext uri="{FF2B5EF4-FFF2-40B4-BE49-F238E27FC236}">
                <a16:creationId xmlns:a16="http://schemas.microsoft.com/office/drawing/2014/main" id="{69C482A8-F270-47B3-ADB1-88D29E6DE3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0" y="10"/>
            <a:ext cx="12191980" cy="6857990"/>
          </a:xfrm>
          <a:prstGeom prst="rect">
            <a:avLst/>
          </a:prstGeom>
        </p:spPr>
      </p:pic>
      <p:sp>
        <p:nvSpPr>
          <p:cNvPr id="10" name="Content Placeholder 2">
            <a:extLst>
              <a:ext uri="{FF2B5EF4-FFF2-40B4-BE49-F238E27FC236}">
                <a16:creationId xmlns:a16="http://schemas.microsoft.com/office/drawing/2014/main" id="{5BC97EA8-C92E-4D16-B208-45B95C486C44}"/>
              </a:ext>
            </a:extLst>
          </p:cNvPr>
          <p:cNvSpPr txBox="1">
            <a:spLocks/>
          </p:cNvSpPr>
          <p:nvPr/>
        </p:nvSpPr>
        <p:spPr>
          <a:xfrm>
            <a:off x="1141393" y="2249486"/>
            <a:ext cx="9905999" cy="354171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IN" sz="2900" dirty="0">
              <a:solidFill>
                <a:schemeClr val="bg1"/>
              </a:solidFill>
            </a:endParaRPr>
          </a:p>
        </p:txBody>
      </p:sp>
      <p:pic>
        <p:nvPicPr>
          <p:cNvPr id="11" name="Picture 4">
            <a:extLst>
              <a:ext uri="{FF2B5EF4-FFF2-40B4-BE49-F238E27FC236}">
                <a16:creationId xmlns:a16="http://schemas.microsoft.com/office/drawing/2014/main" id="{FE63E962-901F-4DA4-A1CF-0EF0A2B0C328}"/>
              </a:ext>
            </a:extLst>
          </p:cNvPr>
          <p:cNvPicPr>
            <a:picLocks noGrp="1" noChangeAspect="1"/>
          </p:cNvPicPr>
          <p:nvPr>
            <p:ph idx="1"/>
          </p:nvPr>
        </p:nvPicPr>
        <p:blipFill>
          <a:blip r:embed="rId4"/>
          <a:stretch>
            <a:fillRect/>
          </a:stretch>
        </p:blipFill>
        <p:spPr>
          <a:xfrm rot="10800000" flipV="1">
            <a:off x="1655761" y="1525026"/>
            <a:ext cx="3337397" cy="2392851"/>
          </a:xfrm>
          <a:prstGeom prst="rect">
            <a:avLst/>
          </a:prstGeom>
        </p:spPr>
      </p:pic>
      <p:pic>
        <p:nvPicPr>
          <p:cNvPr id="4" name="Picture 3">
            <a:extLst>
              <a:ext uri="{FF2B5EF4-FFF2-40B4-BE49-F238E27FC236}">
                <a16:creationId xmlns:a16="http://schemas.microsoft.com/office/drawing/2014/main" id="{A85AFA06-2B9B-416D-86DE-BD403B1223D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279975" y="1414414"/>
            <a:ext cx="3602369" cy="2362515"/>
          </a:xfrm>
          <a:prstGeom prst="rect">
            <a:avLst/>
          </a:prstGeom>
        </p:spPr>
      </p:pic>
      <p:sp>
        <p:nvSpPr>
          <p:cNvPr id="5" name="TextBox 4">
            <a:extLst>
              <a:ext uri="{FF2B5EF4-FFF2-40B4-BE49-F238E27FC236}">
                <a16:creationId xmlns:a16="http://schemas.microsoft.com/office/drawing/2014/main" id="{F5A4DD37-BD01-4DEB-A57D-204708093075}"/>
              </a:ext>
            </a:extLst>
          </p:cNvPr>
          <p:cNvSpPr txBox="1"/>
          <p:nvPr/>
        </p:nvSpPr>
        <p:spPr>
          <a:xfrm>
            <a:off x="1141393" y="4822001"/>
            <a:ext cx="11029616" cy="1200329"/>
          </a:xfrm>
          <a:prstGeom prst="rect">
            <a:avLst/>
          </a:prstGeom>
          <a:noFill/>
        </p:spPr>
        <p:txBody>
          <a:bodyPr wrap="square" rtlCol="0">
            <a:spAutoFit/>
          </a:bodyPr>
          <a:lstStyle/>
          <a:p>
            <a:r>
              <a:rPr lang="en-US" sz="3600" dirty="0">
                <a:solidFill>
                  <a:schemeClr val="bg1"/>
                </a:solidFill>
              </a:rPr>
              <a:t>In this pandemic online Shopping is very helpful system to buy things at home</a:t>
            </a:r>
            <a:endParaRPr lang="en-US" dirty="0">
              <a:solidFill>
                <a:schemeClr val="bg1"/>
              </a:solidFill>
            </a:endParaRPr>
          </a:p>
        </p:txBody>
      </p:sp>
    </p:spTree>
    <p:extLst>
      <p:ext uri="{BB962C8B-B14F-4D97-AF65-F5344CB8AC3E}">
        <p14:creationId xmlns:p14="http://schemas.microsoft.com/office/powerpoint/2010/main" val="354850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9AB6B-912B-4B22-8820-6A80475294AF}"/>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9752204F-E6FF-489D-A0AD-7C768ECA617B}"/>
              </a:ext>
            </a:extLst>
          </p:cNvPr>
          <p:cNvSpPr>
            <a:spLocks noGrp="1"/>
          </p:cNvSpPr>
          <p:nvPr>
            <p:ph idx="1"/>
          </p:nvPr>
        </p:nvSpPr>
        <p:spPr/>
        <p:txBody>
          <a:bodyPr/>
          <a:lstStyle/>
          <a:p>
            <a:r>
              <a:rPr lang="en-US" dirty="0"/>
              <a:t>Introduction</a:t>
            </a:r>
          </a:p>
          <a:p>
            <a:r>
              <a:rPr lang="en-US" dirty="0"/>
              <a:t>Problem Definition</a:t>
            </a:r>
          </a:p>
          <a:p>
            <a:r>
              <a:rPr lang="en-US" dirty="0"/>
              <a:t>Scope of the system</a:t>
            </a:r>
          </a:p>
          <a:p>
            <a:r>
              <a:rPr lang="en-US" dirty="0"/>
              <a:t>Tools and technology </a:t>
            </a:r>
          </a:p>
          <a:p>
            <a:r>
              <a:rPr lang="en-US" dirty="0"/>
              <a:t>Project description</a:t>
            </a:r>
          </a:p>
          <a:p>
            <a:r>
              <a:rPr lang="en-US" dirty="0"/>
              <a:t>Conclusion </a:t>
            </a:r>
          </a:p>
        </p:txBody>
      </p:sp>
    </p:spTree>
    <p:extLst>
      <p:ext uri="{BB962C8B-B14F-4D97-AF65-F5344CB8AC3E}">
        <p14:creationId xmlns:p14="http://schemas.microsoft.com/office/powerpoint/2010/main" val="2310376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0E1B-866E-4D00-90D9-3F9B5A73D08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91506AF-F7E6-4271-9C0E-95FFE906E1C3}"/>
              </a:ext>
            </a:extLst>
          </p:cNvPr>
          <p:cNvSpPr>
            <a:spLocks noGrp="1"/>
          </p:cNvSpPr>
          <p:nvPr>
            <p:ph idx="1"/>
          </p:nvPr>
        </p:nvSpPr>
        <p:spPr/>
        <p:txBody>
          <a:bodyPr>
            <a:normAutofit lnSpcReduction="10000"/>
          </a:bodyPr>
          <a:lstStyle/>
          <a:p>
            <a:pPr marL="0" marR="0" indent="457200">
              <a:lnSpc>
                <a:spcPct val="107000"/>
              </a:lnSpc>
              <a:spcBef>
                <a:spcPts val="0"/>
              </a:spcBef>
              <a:spcAft>
                <a:spcPts val="800"/>
              </a:spcAft>
            </a:pPr>
            <a:r>
              <a:rPr lang="en-US" sz="1800" b="1" dirty="0">
                <a:solidFill>
                  <a:srgbClr val="000000"/>
                </a:solidFill>
                <a:effectLst/>
                <a:latin typeface="Times New Roman" panose="02020603050405020304" pitchFamily="18" charset="0"/>
                <a:ea typeface="Calibri" panose="020F0502020204030204" pitchFamily="34" charset="0"/>
              </a:rPr>
              <a:t>I</a:t>
            </a:r>
            <a:r>
              <a:rPr lang="en-US" sz="1800" b="1" dirty="0">
                <a:solidFill>
                  <a:srgbClr val="000000"/>
                </a:solidFill>
                <a:effectLst/>
                <a:latin typeface="Calibri" panose="020F0502020204030204" pitchFamily="34" charset="0"/>
                <a:ea typeface="Calibri" panose="020F0502020204030204" pitchFamily="34" charset="0"/>
              </a:rPr>
              <a:t>ndia has often been called a nation of shopkeepers. Presumably there reason for this is that a large number of retail enterprises exist in India.</a:t>
            </a:r>
          </a:p>
          <a:p>
            <a:pPr marL="0" marR="238760">
              <a:lnSpc>
                <a:spcPct val="150000"/>
              </a:lnSpc>
              <a:spcBef>
                <a:spcPts val="0"/>
              </a:spcBef>
              <a:spcAft>
                <a:spcPts val="995"/>
              </a:spcAft>
            </a:pPr>
            <a:r>
              <a:rPr lang="en-US" sz="1800" b="1" dirty="0">
                <a:solidFill>
                  <a:srgbClr val="000000"/>
                </a:solidFill>
                <a:effectLst/>
                <a:latin typeface="Calibri" panose="020F0502020204030204" pitchFamily="34" charset="0"/>
                <a:ea typeface="Calibri" panose="020F0502020204030204" pitchFamily="34" charset="0"/>
              </a:rPr>
              <a:t>          This project is a web based shopping system for an existing shop. The project objective is to deliver the online shopping application into website platform. </a:t>
            </a:r>
          </a:p>
          <a:p>
            <a:pPr marL="0" marR="31115">
              <a:lnSpc>
                <a:spcPct val="150000"/>
              </a:lnSpc>
              <a:spcBef>
                <a:spcPts val="0"/>
              </a:spcBef>
              <a:spcAft>
                <a:spcPts val="1000"/>
              </a:spcAft>
            </a:pPr>
            <a:r>
              <a:rPr lang="en-US" sz="1800" b="1" dirty="0">
                <a:solidFill>
                  <a:srgbClr val="000000"/>
                </a:solidFill>
                <a:effectLst/>
                <a:latin typeface="Calibri" panose="020F0502020204030204" pitchFamily="34" charset="0"/>
                <a:ea typeface="Calibri" panose="020F0502020204030204" pitchFamily="34" charset="0"/>
              </a:rPr>
              <a:t>Online shopping is the process whereby consumers directly buy goods or services from a seller in real-time, without an intermediary service, over the Internet. It is a form of electronic commerce. This project is an attempt to provide the advantages of online shopping to customers of a real shop. It helps buying the products in the shop anywhere through internet by using an internet. Thus the customer will get the service of online shopping and home delivery from his favorite shop</a:t>
            </a:r>
          </a:p>
          <a:p>
            <a:endParaRPr lang="en-US" dirty="0"/>
          </a:p>
        </p:txBody>
      </p:sp>
    </p:spTree>
    <p:extLst>
      <p:ext uri="{BB962C8B-B14F-4D97-AF65-F5344CB8AC3E}">
        <p14:creationId xmlns:p14="http://schemas.microsoft.com/office/powerpoint/2010/main" val="115968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D56D-948C-4D67-973A-7606D05EADA9}"/>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C897D00F-045A-460A-93AB-1B62B12975D3}"/>
              </a:ext>
            </a:extLst>
          </p:cNvPr>
          <p:cNvSpPr>
            <a:spLocks noGrp="1"/>
          </p:cNvSpPr>
          <p:nvPr>
            <p:ph idx="1"/>
          </p:nvPr>
        </p:nvSpPr>
        <p:spPr/>
        <p:txBody>
          <a:bodyPr/>
          <a:lstStyle/>
          <a:p>
            <a:pPr marL="0" marR="83185">
              <a:lnSpc>
                <a:spcPct val="150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rPr>
              <a:t>The current system for shopping is to visit the shop manually and from the available product choose the item customer want and buying the item by payment of the price of the item .</a:t>
            </a:r>
            <a:r>
              <a:rPr lang="en-US" sz="1800" b="1" dirty="0">
                <a:solidFill>
                  <a:srgbClr val="000000"/>
                </a:solidFill>
                <a:effectLst/>
                <a:latin typeface="Arial" panose="020B0604020202020204" pitchFamily="34" charset="0"/>
                <a:ea typeface="Arial" panose="020B0604020202020204" pitchFamily="34" charset="0"/>
              </a:rPr>
              <a:t> </a:t>
            </a:r>
            <a:endParaRPr lang="en-US" sz="1800" b="1" dirty="0">
              <a:solidFill>
                <a:srgbClr val="000000"/>
              </a:solidFill>
              <a:effectLst/>
              <a:latin typeface="Calibri" panose="020F0502020204030204" pitchFamily="34" charset="0"/>
              <a:ea typeface="Calibri" panose="020F0502020204030204" pitchFamily="34" charset="0"/>
            </a:endParaRPr>
          </a:p>
          <a:p>
            <a:pPr marL="342900" marR="36830" lvl="0" indent="-342900" algn="just" fontAlgn="base">
              <a:lnSpc>
                <a:spcPct val="112000"/>
              </a:lnSpc>
              <a:spcBef>
                <a:spcPts val="0"/>
              </a:spcBef>
              <a:spcAft>
                <a:spcPts val="1035"/>
              </a:spcAft>
              <a:buClr>
                <a:srgbClr val="000000"/>
              </a:buClr>
              <a:buSzPts val="1200"/>
              <a:buFont typeface="+mj-lt"/>
              <a:buAutoNum type="arabicPeriod"/>
            </a:pPr>
            <a:r>
              <a:rPr lang="en-US" sz="1800" b="1"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It is less user-friendly.   </a:t>
            </a:r>
          </a:p>
          <a:p>
            <a:pPr marL="342900" marR="36830" lvl="0" indent="-342900" algn="just" fontAlgn="base">
              <a:lnSpc>
                <a:spcPct val="112000"/>
              </a:lnSpc>
              <a:spcBef>
                <a:spcPts val="0"/>
              </a:spcBef>
              <a:spcAft>
                <a:spcPts val="540"/>
              </a:spcAft>
              <a:buClr>
                <a:srgbClr val="000000"/>
              </a:buClr>
              <a:buSzPts val="1200"/>
              <a:buFont typeface="+mj-lt"/>
              <a:buAutoNum type="arabicPeriod"/>
            </a:pPr>
            <a:r>
              <a:rPr lang="en-US" sz="1800" b="1"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User must go to shop and select products.  </a:t>
            </a:r>
          </a:p>
          <a:p>
            <a:pPr marL="342900" marR="36830" lvl="0" indent="-342900" algn="just" fontAlgn="base">
              <a:lnSpc>
                <a:spcPct val="112000"/>
              </a:lnSpc>
              <a:spcBef>
                <a:spcPts val="0"/>
              </a:spcBef>
              <a:spcAft>
                <a:spcPts val="525"/>
              </a:spcAft>
              <a:buClr>
                <a:srgbClr val="000000"/>
              </a:buClr>
              <a:buSzPts val="1200"/>
              <a:buFont typeface="+mj-lt"/>
              <a:buAutoNum type="arabicPeriod"/>
            </a:pPr>
            <a:r>
              <a:rPr lang="en-US" sz="1800" b="1"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It is difficult to identify the required product.  </a:t>
            </a:r>
          </a:p>
          <a:p>
            <a:pPr marL="342900" marR="36830" lvl="0" indent="-342900" algn="just" fontAlgn="base">
              <a:lnSpc>
                <a:spcPct val="112000"/>
              </a:lnSpc>
              <a:spcBef>
                <a:spcPts val="0"/>
              </a:spcBef>
              <a:spcAft>
                <a:spcPts val="540"/>
              </a:spcAft>
              <a:buClr>
                <a:srgbClr val="000000"/>
              </a:buClr>
              <a:buSzPts val="1200"/>
              <a:buFont typeface="+mj-lt"/>
              <a:buAutoNum type="arabicPeriod"/>
            </a:pPr>
            <a:r>
              <a:rPr lang="en-US" sz="1800" b="1"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Description of the product limited. </a:t>
            </a:r>
          </a:p>
          <a:p>
            <a:pPr marL="342900" marR="36830" lvl="0" indent="-342900" algn="just" fontAlgn="base">
              <a:lnSpc>
                <a:spcPct val="112000"/>
              </a:lnSpc>
              <a:spcBef>
                <a:spcPts val="0"/>
              </a:spcBef>
              <a:spcAft>
                <a:spcPts val="525"/>
              </a:spcAft>
              <a:buClr>
                <a:srgbClr val="000000"/>
              </a:buClr>
              <a:buSzPts val="1200"/>
              <a:buFont typeface="+mj-lt"/>
              <a:buAutoNum type="arabicPeriod"/>
            </a:pPr>
            <a:r>
              <a:rPr lang="en-US" sz="1800" b="1"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It is a time consuming process  </a:t>
            </a:r>
          </a:p>
          <a:p>
            <a:pPr marL="342900" marR="36830" lvl="0" indent="-342900" algn="just" fontAlgn="base">
              <a:lnSpc>
                <a:spcPct val="112000"/>
              </a:lnSpc>
              <a:spcBef>
                <a:spcPts val="0"/>
              </a:spcBef>
              <a:spcAft>
                <a:spcPts val="1540"/>
              </a:spcAft>
              <a:buClr>
                <a:srgbClr val="000000"/>
              </a:buClr>
              <a:buSzPts val="1200"/>
              <a:buFont typeface="+mj-lt"/>
              <a:buAutoNum type="arabicPeriod"/>
            </a:pPr>
            <a:r>
              <a:rPr lang="en-US" sz="1800" b="1"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Not in reach of distant users. </a:t>
            </a:r>
          </a:p>
          <a:p>
            <a:endParaRPr lang="en-US" dirty="0"/>
          </a:p>
        </p:txBody>
      </p:sp>
    </p:spTree>
    <p:extLst>
      <p:ext uri="{BB962C8B-B14F-4D97-AF65-F5344CB8AC3E}">
        <p14:creationId xmlns:p14="http://schemas.microsoft.com/office/powerpoint/2010/main" val="127734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15AB6-A0A4-4E54-BA6C-053BAE21F914}"/>
              </a:ext>
            </a:extLst>
          </p:cNvPr>
          <p:cNvSpPr>
            <a:spLocks noGrp="1"/>
          </p:cNvSpPr>
          <p:nvPr>
            <p:ph type="title"/>
          </p:nvPr>
        </p:nvSpPr>
        <p:spPr/>
        <p:txBody>
          <a:bodyPr/>
          <a:lstStyle/>
          <a:p>
            <a:r>
              <a:rPr lang="en-US" dirty="0"/>
              <a:t>Scope of the system</a:t>
            </a:r>
          </a:p>
        </p:txBody>
      </p:sp>
      <p:sp>
        <p:nvSpPr>
          <p:cNvPr id="3" name="Content Placeholder 2">
            <a:extLst>
              <a:ext uri="{FF2B5EF4-FFF2-40B4-BE49-F238E27FC236}">
                <a16:creationId xmlns:a16="http://schemas.microsoft.com/office/drawing/2014/main" id="{D64E3229-AA97-4B52-ABBD-E45658F8F165}"/>
              </a:ext>
            </a:extLst>
          </p:cNvPr>
          <p:cNvSpPr>
            <a:spLocks noGrp="1"/>
          </p:cNvSpPr>
          <p:nvPr>
            <p:ph idx="1"/>
          </p:nvPr>
        </p:nvSpPr>
        <p:spPr/>
        <p:txBody>
          <a:bodyPr/>
          <a:lstStyle/>
          <a:p>
            <a:pPr marL="342900" marR="36830" lvl="0" indent="-342900" fontAlgn="base">
              <a:lnSpc>
                <a:spcPct val="150000"/>
              </a:lnSpc>
              <a:spcBef>
                <a:spcPts val="0"/>
              </a:spcBef>
              <a:spcAft>
                <a:spcPts val="0"/>
              </a:spcAft>
              <a:buClr>
                <a:srgbClr val="66666D"/>
              </a:buClr>
              <a:buSzPts val="1600"/>
              <a:buFont typeface="+mj-lt"/>
              <a:buAutoNum type="arabicPeriod"/>
            </a:pPr>
            <a:r>
              <a:rPr lang="en-US" sz="18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This system can be implemented to any shop in the locality or to multinational branded shops having retail outlet chains. The system recommends a facility to accept the orders 24*7 and a home delivery system which can make customers happy.   </a:t>
            </a:r>
          </a:p>
          <a:p>
            <a:pPr marL="342900" marR="36830" lvl="0" indent="-342900" fontAlgn="base">
              <a:lnSpc>
                <a:spcPct val="152000"/>
              </a:lnSpc>
              <a:spcBef>
                <a:spcPts val="0"/>
              </a:spcBef>
              <a:spcAft>
                <a:spcPts val="800"/>
              </a:spcAft>
              <a:buClr>
                <a:srgbClr val="66666D"/>
              </a:buClr>
              <a:buSzPts val="1600"/>
              <a:buFont typeface="+mj-lt"/>
              <a:buAutoNum type="arabicPeriod"/>
            </a:pPr>
            <a:r>
              <a:rPr lang="en-US" sz="18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If shops are providing an online portal where their customers can enjoy easy shopping from anywhere, the shops won’t be losing any more customers to the trending online shops such as </a:t>
            </a:r>
            <a:r>
              <a:rPr lang="en-US" sz="1800" b="1" u="none" strike="noStrike" dirty="0" err="1">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flipkart</a:t>
            </a:r>
            <a:r>
              <a:rPr lang="en-US" sz="18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or </a:t>
            </a:r>
            <a:r>
              <a:rPr lang="en-US" sz="1800" b="1" u="none" strike="noStrike" dirty="0" err="1">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ebay</a:t>
            </a:r>
            <a:r>
              <a:rPr lang="en-US" sz="18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Since the application is available in the Smartphone it is easily accessible and always available. </a:t>
            </a:r>
          </a:p>
          <a:p>
            <a:endParaRPr lang="en-US" b="1" dirty="0"/>
          </a:p>
        </p:txBody>
      </p:sp>
    </p:spTree>
    <p:extLst>
      <p:ext uri="{BB962C8B-B14F-4D97-AF65-F5344CB8AC3E}">
        <p14:creationId xmlns:p14="http://schemas.microsoft.com/office/powerpoint/2010/main" val="399701778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design</Template>
  <TotalTime>89</TotalTime>
  <Words>661</Words>
  <Application>Microsoft Office PowerPoint</Application>
  <PresentationFormat>Widescreen</PresentationFormat>
  <Paragraphs>83</Paragraphs>
  <Slides>27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Gill Sans MT</vt:lpstr>
      <vt:lpstr>Times New Roman</vt:lpstr>
      <vt:lpstr>Wingdings 2</vt:lpstr>
      <vt:lpstr>Dividend</vt:lpstr>
      <vt:lpstr>Welcome </vt:lpstr>
      <vt:lpstr>Jamali-Collection </vt:lpstr>
      <vt:lpstr>Tech Requirements</vt:lpstr>
      <vt:lpstr>Presentation</vt:lpstr>
      <vt:lpstr>Tech Requirements</vt:lpstr>
      <vt:lpstr>Contents-</vt:lpstr>
      <vt:lpstr>Introduction</vt:lpstr>
      <vt:lpstr>Problem definition</vt:lpstr>
      <vt:lpstr>Scope of the system</vt:lpstr>
      <vt:lpstr>Tools used</vt:lpstr>
      <vt:lpstr>Front end tech </vt:lpstr>
      <vt:lpstr>Back end tech</vt:lpstr>
      <vt:lpstr>Project description </vt:lpstr>
      <vt:lpstr>Data base</vt:lpstr>
      <vt:lpstr>Login details store hear</vt:lpstr>
      <vt:lpstr>Login page</vt:lpstr>
      <vt:lpstr>Registration page</vt:lpstr>
      <vt:lpstr>Landing page</vt:lpstr>
      <vt:lpstr>Landing page</vt:lpstr>
      <vt:lpstr>Landing page</vt:lpstr>
      <vt:lpstr>Landing page</vt:lpstr>
      <vt:lpstr>Cart page</vt:lpstr>
      <vt:lpstr>Checkout Page</vt:lpstr>
      <vt:lpstr>Address modal</vt:lpstr>
      <vt:lpstr>Final Cod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dc:creator>daudibohra mufaddal</dc:creator>
  <cp:lastModifiedBy>daudibohra mufaddal</cp:lastModifiedBy>
  <cp:revision>2</cp:revision>
  <dcterms:created xsi:type="dcterms:W3CDTF">2022-01-15T17:20:02Z</dcterms:created>
  <dcterms:modified xsi:type="dcterms:W3CDTF">2022-02-09T18:51:50Z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